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64" r:id="rId3"/>
    <p:sldId id="441" r:id="rId4"/>
    <p:sldId id="457" r:id="rId5"/>
    <p:sldId id="456" r:id="rId6"/>
    <p:sldId id="442" r:id="rId7"/>
    <p:sldId id="443" r:id="rId8"/>
    <p:sldId id="427" r:id="rId9"/>
    <p:sldId id="444" r:id="rId10"/>
    <p:sldId id="428" r:id="rId11"/>
    <p:sldId id="445" r:id="rId12"/>
    <p:sldId id="304" r:id="rId13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tccc0" initials="e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A907"/>
    <a:srgbClr val="1D8AC1"/>
    <a:srgbClr val="BF3420"/>
    <a:srgbClr val="95BC49"/>
    <a:srgbClr val="062A3F"/>
    <a:srgbClr val="1A7B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72" autoAdjust="0"/>
    <p:restoredTop sz="90329" autoAdjust="0"/>
  </p:normalViewPr>
  <p:slideViewPr>
    <p:cSldViewPr>
      <p:cViewPr varScale="1">
        <p:scale>
          <a:sx n="107" d="100"/>
          <a:sy n="107" d="100"/>
        </p:scale>
        <p:origin x="-828" y="-90"/>
      </p:cViewPr>
      <p:guideLst>
        <p:guide orient="horz" pos="2159"/>
        <p:guide orient="horz" pos="1053"/>
        <p:guide pos="3844"/>
        <p:guide pos="1916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44" y="-84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commentAuthors" Target="commentAuthors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B56024-E033-460B-B461-F9C8C93C90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72FC-EDD4-43B4-B218-6888597E2A2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403541-C361-4440-AA44-DBB6527DDB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9461BB-BB29-447B-86E6-652C097B04C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 userDrawn="1"/>
        </p:nvSpPr>
        <p:spPr>
          <a:xfrm rot="5400000">
            <a:off x="1790966" y="425408"/>
            <a:ext cx="2028376" cy="1177563"/>
          </a:xfrm>
          <a:custGeom>
            <a:avLst/>
            <a:gdLst/>
            <a:ahLst/>
            <a:cxnLst/>
            <a:rect l="l" t="t" r="r" b="b"/>
            <a:pathLst>
              <a:path w="2028376" h="1177563">
                <a:moveTo>
                  <a:pt x="0" y="1177563"/>
                </a:moveTo>
                <a:lnTo>
                  <a:pt x="0" y="0"/>
                </a:lnTo>
                <a:lnTo>
                  <a:pt x="2028376" y="0"/>
                </a:lnTo>
                <a:cubicBezTo>
                  <a:pt x="1624320" y="702037"/>
                  <a:pt x="867468" y="1174384"/>
                  <a:pt x="0" y="1177563"/>
                </a:cubicBezTo>
                <a:close/>
              </a:path>
            </a:pathLst>
          </a:custGeom>
          <a:solidFill>
            <a:srgbClr val="BF34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7"/>
          <p:cNvSpPr/>
          <p:nvPr userDrawn="1"/>
        </p:nvSpPr>
        <p:spPr>
          <a:xfrm rot="5400000">
            <a:off x="2809827" y="584110"/>
            <a:ext cx="2346109" cy="1177890"/>
          </a:xfrm>
          <a:custGeom>
            <a:avLst/>
            <a:gdLst/>
            <a:ahLst/>
            <a:cxnLst/>
            <a:rect l="l" t="t" r="r" b="b"/>
            <a:pathLst>
              <a:path w="2346109" h="1177890">
                <a:moveTo>
                  <a:pt x="0" y="1177890"/>
                </a:moveTo>
                <a:lnTo>
                  <a:pt x="0" y="0"/>
                </a:lnTo>
                <a:lnTo>
                  <a:pt x="2346109" y="0"/>
                </a:lnTo>
                <a:cubicBezTo>
                  <a:pt x="2346109" y="429552"/>
                  <a:pt x="2231144" y="832251"/>
                  <a:pt x="2028377" y="1177890"/>
                </a:cubicBezTo>
                <a:close/>
              </a:path>
            </a:pathLst>
          </a:custGeom>
          <a:solidFill>
            <a:srgbClr val="FDA9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12"/>
          <p:cNvSpPr/>
          <p:nvPr userDrawn="1"/>
        </p:nvSpPr>
        <p:spPr>
          <a:xfrm rot="5400000">
            <a:off x="5324309" y="425407"/>
            <a:ext cx="2028375" cy="1177562"/>
          </a:xfrm>
          <a:custGeom>
            <a:avLst/>
            <a:gdLst/>
            <a:ahLst/>
            <a:cxnLst/>
            <a:rect l="l" t="t" r="r" b="b"/>
            <a:pathLst>
              <a:path w="2028375" h="1177562">
                <a:moveTo>
                  <a:pt x="0" y="1177562"/>
                </a:moveTo>
                <a:lnTo>
                  <a:pt x="0" y="0"/>
                </a:lnTo>
                <a:cubicBezTo>
                  <a:pt x="867468" y="3179"/>
                  <a:pt x="1624319" y="475526"/>
                  <a:pt x="2028375" y="1177562"/>
                </a:cubicBezTo>
                <a:close/>
              </a:path>
            </a:pathLst>
          </a:custGeom>
          <a:solidFill>
            <a:srgbClr val="1A7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13"/>
          <p:cNvSpPr/>
          <p:nvPr userDrawn="1"/>
        </p:nvSpPr>
        <p:spPr>
          <a:xfrm rot="5400000">
            <a:off x="3987408" y="584418"/>
            <a:ext cx="2346724" cy="1177890"/>
          </a:xfrm>
          <a:custGeom>
            <a:avLst/>
            <a:gdLst/>
            <a:ahLst/>
            <a:cxnLst/>
            <a:rect l="l" t="t" r="r" b="b"/>
            <a:pathLst>
              <a:path w="2346724" h="1177890">
                <a:moveTo>
                  <a:pt x="0" y="1177890"/>
                </a:moveTo>
                <a:lnTo>
                  <a:pt x="0" y="0"/>
                </a:lnTo>
                <a:lnTo>
                  <a:pt x="2028990" y="0"/>
                </a:lnTo>
                <a:cubicBezTo>
                  <a:pt x="2231759" y="345641"/>
                  <a:pt x="2346724" y="748340"/>
                  <a:pt x="2346724" y="1177890"/>
                </a:cubicBezTo>
                <a:close/>
              </a:path>
            </a:pathLst>
          </a:custGeom>
          <a:solidFill>
            <a:srgbClr val="95BC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弧形 5"/>
          <p:cNvSpPr/>
          <p:nvPr userDrawn="1"/>
        </p:nvSpPr>
        <p:spPr>
          <a:xfrm>
            <a:off x="2074528" y="-2513200"/>
            <a:ext cx="4994940" cy="4994940"/>
          </a:xfrm>
          <a:prstGeom prst="arc">
            <a:avLst>
              <a:gd name="adj1" fmla="val 3404"/>
              <a:gd name="adj2" fmla="val 10819516"/>
            </a:avLst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/>
        </p:nvSpPr>
        <p:spPr>
          <a:xfrm>
            <a:off x="4493240" y="2414232"/>
            <a:ext cx="157518" cy="15751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线条9.png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7000" contrast="-24000"/>
          </a:blip>
          <a:srcRect r="26487"/>
          <a:stretch>
            <a:fillRect/>
          </a:stretch>
        </p:blipFill>
        <p:spPr>
          <a:xfrm>
            <a:off x="8501710" y="0"/>
            <a:ext cx="589340" cy="5143500"/>
          </a:xfrm>
          <a:prstGeom prst="rect">
            <a:avLst/>
          </a:prstGeom>
        </p:spPr>
      </p:pic>
      <p:cxnSp>
        <p:nvCxnSpPr>
          <p:cNvPr id="3" name="直接连接符 2"/>
          <p:cNvCxnSpPr/>
          <p:nvPr userDrawn="1"/>
        </p:nvCxnSpPr>
        <p:spPr>
          <a:xfrm>
            <a:off x="338138" y="1192"/>
            <a:ext cx="0" cy="659606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 userDrawn="1"/>
        </p:nvCxnSpPr>
        <p:spPr>
          <a:xfrm>
            <a:off x="434579" y="1"/>
            <a:ext cx="0" cy="411956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8"/>
          <p:cNvSpPr/>
          <p:nvPr userDrawn="1"/>
        </p:nvSpPr>
        <p:spPr>
          <a:xfrm>
            <a:off x="8335" y="5083969"/>
            <a:ext cx="9135665" cy="7858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占位符 1"/>
          <p:cNvSpPr>
            <a:spLocks noGrp="1"/>
          </p:cNvSpPr>
          <p:nvPr>
            <p:ph type="title"/>
          </p:nvPr>
        </p:nvSpPr>
        <p:spPr>
          <a:xfrm>
            <a:off x="389186" y="267450"/>
            <a:ext cx="6408712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0000" tIns="0" rIns="90000" bIns="0">
            <a:spAutoFit/>
          </a:bodyPr>
          <a:lstStyle>
            <a:lvl1pPr algn="l">
              <a:defRPr lang="zh-CN" altLang="en-US" sz="2400" b="1">
                <a:latin typeface="+mj-ea"/>
                <a:cs typeface="+mn-cs"/>
              </a:defRPr>
            </a:lvl1pPr>
          </a:lstStyle>
          <a:p>
            <a:pPr marL="0"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8" name="矩形 7"/>
          <p:cNvSpPr/>
          <p:nvPr userDrawn="1"/>
        </p:nvSpPr>
        <p:spPr>
          <a:xfrm>
            <a:off x="0" y="5101590"/>
            <a:ext cx="7658262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7658262" y="5101590"/>
            <a:ext cx="1484158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占位符 3"/>
          <p:cNvSpPr>
            <a:spLocks noGrp="1"/>
          </p:cNvSpPr>
          <p:nvPr>
            <p:ph type="body" sz="half" idx="13"/>
          </p:nvPr>
        </p:nvSpPr>
        <p:spPr>
          <a:xfrm>
            <a:off x="395288" y="1131888"/>
            <a:ext cx="827641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lvl1pPr marL="0" indent="0" algn="l">
              <a:buNone/>
              <a:defRPr lang="zh-CN" altLang="en-US" sz="1200" smtClean="0">
                <a:latin typeface="+mn-ea"/>
              </a:defRPr>
            </a:lvl1pPr>
          </a:lstStyle>
          <a:p>
            <a:pPr marL="0"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pic>
        <p:nvPicPr>
          <p:cNvPr id="11" name="Picture 2" descr="E:\2015安博会\组合标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000" y="306960"/>
            <a:ext cx="1013438" cy="23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E:\2015安博会\ppt\走进机器识图时代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244" y="4948014"/>
            <a:ext cx="1018194" cy="109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 userDrawn="1"/>
        </p:nvSpPr>
        <p:spPr>
          <a:xfrm>
            <a:off x="7658262" y="4876006"/>
            <a:ext cx="1378234" cy="20349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用智慧的方式传授智慧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472"/>
          <a:stretch>
            <a:fillRect/>
          </a:stretch>
        </p:blipFill>
        <p:spPr>
          <a:xfrm>
            <a:off x="0" y="99"/>
            <a:ext cx="9143912" cy="5143402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右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281524" y="0"/>
            <a:ext cx="105725" cy="721610"/>
            <a:chOff x="281524" y="0"/>
            <a:chExt cx="105725" cy="721610"/>
          </a:xfrm>
          <a:solidFill>
            <a:srgbClr val="1A7BAE"/>
          </a:solidFill>
        </p:grpSpPr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 userDrawn="1"/>
        </p:nvGrpSpPr>
        <p:grpSpPr>
          <a:xfrm rot="10800000">
            <a:off x="8801756" y="4963098"/>
            <a:ext cx="105725" cy="180402"/>
            <a:chOff x="281524" y="0"/>
            <a:chExt cx="105725" cy="721610"/>
          </a:xfrm>
          <a:solidFill>
            <a:srgbClr val="1A7BAE"/>
          </a:solidFill>
        </p:grpSpPr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直接连接符 7"/>
          <p:cNvCxnSpPr/>
          <p:nvPr userDrawn="1"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281524" y="0"/>
            <a:ext cx="105725" cy="721610"/>
            <a:chOff x="281524" y="0"/>
            <a:chExt cx="105725" cy="721610"/>
          </a:xfrm>
          <a:solidFill>
            <a:srgbClr val="95BC49"/>
          </a:solidFill>
        </p:grpSpPr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 userDrawn="1"/>
        </p:nvGrpSpPr>
        <p:grpSpPr>
          <a:xfrm rot="10800000">
            <a:off x="8801756" y="4963098"/>
            <a:ext cx="105725" cy="180402"/>
            <a:chOff x="281524" y="0"/>
            <a:chExt cx="105725" cy="721610"/>
          </a:xfrm>
          <a:solidFill>
            <a:srgbClr val="95BC49"/>
          </a:solidFill>
        </p:grpSpPr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直接连接符 7"/>
          <p:cNvCxnSpPr/>
          <p:nvPr userDrawn="1"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281524" y="0"/>
            <a:ext cx="105725" cy="721610"/>
            <a:chOff x="281524" y="0"/>
            <a:chExt cx="105725" cy="721610"/>
          </a:xfrm>
          <a:solidFill>
            <a:srgbClr val="FDA907"/>
          </a:solidFill>
        </p:grpSpPr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 userDrawn="1"/>
        </p:nvGrpSpPr>
        <p:grpSpPr>
          <a:xfrm rot="10800000">
            <a:off x="8801756" y="4963098"/>
            <a:ext cx="105725" cy="180402"/>
            <a:chOff x="281524" y="0"/>
            <a:chExt cx="105725" cy="721610"/>
          </a:xfrm>
          <a:solidFill>
            <a:srgbClr val="FDA907"/>
          </a:solidFill>
        </p:grpSpPr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直接连接符 7"/>
          <p:cNvCxnSpPr/>
          <p:nvPr userDrawn="1"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281524" y="0"/>
            <a:ext cx="105725" cy="721610"/>
            <a:chOff x="281524" y="0"/>
            <a:chExt cx="105725" cy="721610"/>
          </a:xfrm>
          <a:solidFill>
            <a:srgbClr val="BF3420"/>
          </a:solidFill>
        </p:grpSpPr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 userDrawn="1"/>
        </p:nvGrpSpPr>
        <p:grpSpPr>
          <a:xfrm rot="10800000">
            <a:off x="8801756" y="4963098"/>
            <a:ext cx="105725" cy="180402"/>
            <a:chOff x="281524" y="0"/>
            <a:chExt cx="105725" cy="721610"/>
          </a:xfrm>
          <a:solidFill>
            <a:srgbClr val="BF3420"/>
          </a:solidFill>
        </p:grpSpPr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直接连接符 7"/>
          <p:cNvCxnSpPr/>
          <p:nvPr userDrawn="1"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61510" y="0"/>
            <a:ext cx="225739" cy="721610"/>
            <a:chOff x="161510" y="0"/>
            <a:chExt cx="225739" cy="721610"/>
          </a:xfrm>
        </p:grpSpPr>
        <p:sp>
          <p:nvSpPr>
            <p:cNvPr id="3" name="矩形 2"/>
            <p:cNvSpPr/>
            <p:nvPr/>
          </p:nvSpPr>
          <p:spPr>
            <a:xfrm>
              <a:off x="161510" y="0"/>
              <a:ext cx="45719" cy="721610"/>
            </a:xfrm>
            <a:prstGeom prst="rect">
              <a:avLst/>
            </a:prstGeom>
            <a:solidFill>
              <a:srgbClr val="1A7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21517" y="0"/>
              <a:ext cx="45719" cy="721610"/>
            </a:xfrm>
            <a:prstGeom prst="rect">
              <a:avLst/>
            </a:prstGeom>
            <a:solidFill>
              <a:srgbClr val="95BC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solidFill>
              <a:srgbClr val="FDA9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solidFill>
              <a:srgbClr val="BF34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 userDrawn="1"/>
        </p:nvGrpSpPr>
        <p:grpSpPr>
          <a:xfrm rot="10800000">
            <a:off x="8801756" y="4963098"/>
            <a:ext cx="225739" cy="180402"/>
            <a:chOff x="161510" y="0"/>
            <a:chExt cx="225739" cy="721610"/>
          </a:xfrm>
        </p:grpSpPr>
        <p:sp>
          <p:nvSpPr>
            <p:cNvPr id="8" name="矩形 7"/>
            <p:cNvSpPr/>
            <p:nvPr/>
          </p:nvSpPr>
          <p:spPr>
            <a:xfrm>
              <a:off x="161510" y="0"/>
              <a:ext cx="45719" cy="721610"/>
            </a:xfrm>
            <a:prstGeom prst="rect">
              <a:avLst/>
            </a:prstGeom>
            <a:solidFill>
              <a:srgbClr val="1A7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221517" y="0"/>
              <a:ext cx="45719" cy="721610"/>
            </a:xfrm>
            <a:prstGeom prst="rect">
              <a:avLst/>
            </a:prstGeom>
            <a:solidFill>
              <a:srgbClr val="95BC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solidFill>
              <a:srgbClr val="FDA9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solidFill>
              <a:srgbClr val="BF34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0" y="2706765"/>
            <a:ext cx="9144000" cy="1350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Picture 2" descr="C:\Documents and Settings\yangweizhou\桌面\2.jpg"/>
          <p:cNvPicPr>
            <a:picLocks noChangeAspect="1" noChangeArrowheads="1"/>
          </p:cNvPicPr>
          <p:nvPr userDrawn="1"/>
        </p:nvPicPr>
        <p:blipFill rotWithShape="1">
          <a:blip r:embed="rId2"/>
          <a:srcRect b="20467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slow">
    <p:push dir="u"/>
  </p:transition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8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86734" y="1176595"/>
            <a:ext cx="526558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 smtClean="0">
                <a:solidFill>
                  <a:schemeClr val="bg1"/>
                </a:solidFill>
              </a:rPr>
              <a:t>     上海海洋大学</a:t>
            </a:r>
            <a:endParaRPr lang="en-US" altLang="zh-CN" sz="4000" b="1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 smtClean="0">
                <a:solidFill>
                  <a:schemeClr val="bg1"/>
                </a:solidFill>
              </a:rPr>
              <a:t>直录播云平台使用说明</a:t>
            </a:r>
            <a:endParaRPr lang="en-US" altLang="zh-CN" sz="4000" b="1" dirty="0">
              <a:solidFill>
                <a:schemeClr val="bg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36685" y="2192259"/>
            <a:ext cx="6030670" cy="10946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>
            <a:spLocks noChangeArrowheads="1"/>
          </p:cNvSpPr>
          <p:nvPr/>
        </p:nvSpPr>
        <p:spPr bwMode="auto">
          <a:xfrm>
            <a:off x="296525" y="186485"/>
            <a:ext cx="2303456" cy="3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76206" tIns="38102" rIns="76206" bIns="38102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458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458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458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458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761365">
              <a:defRPr/>
            </a:pPr>
            <a:r>
              <a:rPr lang="zh-CN" altLang="en-US" sz="2000" b="1" dirty="0" smtClean="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个人空间界面</a:t>
            </a:r>
            <a:endParaRPr lang="zh-CN" altLang="en-US" sz="2000" b="1" dirty="0">
              <a:solidFill>
                <a:prstClr val="black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35" y="906565"/>
            <a:ext cx="4654013" cy="383398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427095" y="2256715"/>
            <a:ext cx="3915435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zh-CN" altLang="en-US" sz="1600" kern="100" dirty="0" smtClean="0">
                <a:solidFill>
                  <a:srgbClr val="FF0000"/>
                </a:solidFill>
                <a:latin typeface="+mj-ea"/>
                <a:ea typeface="+mj-ea"/>
              </a:rPr>
              <a:t>观看记录</a:t>
            </a:r>
            <a:r>
              <a:rPr lang="en-US" altLang="zh-CN" sz="1600" kern="100" dirty="0" smtClean="0">
                <a:latin typeface="+mj-ea"/>
                <a:ea typeface="+mj-ea"/>
              </a:rPr>
              <a:t>——</a:t>
            </a:r>
            <a:r>
              <a:rPr lang="zh-CN" altLang="en-US" sz="1600" kern="100" dirty="0" smtClean="0">
                <a:latin typeface="+mj-ea"/>
                <a:ea typeface="+mj-ea"/>
              </a:rPr>
              <a:t>显示观看记录</a:t>
            </a:r>
            <a:endParaRPr lang="en-US" altLang="zh-CN" sz="1600" kern="100" dirty="0" smtClean="0">
              <a:latin typeface="+mj-ea"/>
              <a:ea typeface="+mj-ea"/>
            </a:endParaRP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zh-CN" altLang="en-US" sz="1600" kern="100" dirty="0" smtClean="0">
                <a:solidFill>
                  <a:srgbClr val="FF0000"/>
                </a:solidFill>
                <a:latin typeface="+mj-ea"/>
                <a:ea typeface="+mj-ea"/>
              </a:rPr>
              <a:t>我的收藏</a:t>
            </a:r>
            <a:r>
              <a:rPr lang="en-US" altLang="zh-CN" sz="1600" kern="100" dirty="0" smtClean="0">
                <a:latin typeface="+mj-ea"/>
                <a:ea typeface="+mj-ea"/>
              </a:rPr>
              <a:t>——</a:t>
            </a:r>
            <a:r>
              <a:rPr lang="zh-CN" altLang="en-US" sz="1600" kern="100" dirty="0" smtClean="0">
                <a:latin typeface="+mj-ea"/>
                <a:ea typeface="+mj-ea"/>
              </a:rPr>
              <a:t>显示课程视频收藏记录</a:t>
            </a:r>
            <a:endParaRPr lang="en-US" altLang="zh-CN" sz="1600" kern="100" dirty="0" smtClean="0">
              <a:effectLst/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4723892" y="4731989"/>
            <a:ext cx="4436985" cy="433401"/>
            <a:chOff x="566555" y="877035"/>
            <a:chExt cx="2340260" cy="164545"/>
          </a:xfrm>
        </p:grpSpPr>
        <p:sp>
          <p:nvSpPr>
            <p:cNvPr id="10" name="矩形 9"/>
            <p:cNvSpPr/>
            <p:nvPr/>
          </p:nvSpPr>
          <p:spPr>
            <a:xfrm>
              <a:off x="566555" y="877035"/>
              <a:ext cx="585065" cy="164545"/>
            </a:xfrm>
            <a:prstGeom prst="rect">
              <a:avLst/>
            </a:prstGeom>
            <a:solidFill>
              <a:srgbClr val="1A7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1151620" y="877035"/>
              <a:ext cx="585065" cy="164545"/>
            </a:xfrm>
            <a:prstGeom prst="rect">
              <a:avLst/>
            </a:prstGeom>
            <a:solidFill>
              <a:srgbClr val="95BC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736685" y="877035"/>
              <a:ext cx="585065" cy="164545"/>
            </a:xfrm>
            <a:prstGeom prst="rect">
              <a:avLst/>
            </a:prstGeom>
            <a:solidFill>
              <a:srgbClr val="FDA9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321750" y="877035"/>
              <a:ext cx="585065" cy="164545"/>
            </a:xfrm>
            <a:prstGeom prst="rect">
              <a:avLst/>
            </a:prstGeom>
            <a:solidFill>
              <a:srgbClr val="BF34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0" y="4731990"/>
            <a:ext cx="9160878" cy="433400"/>
          </a:xfrm>
          <a:prstGeom prst="rect">
            <a:avLst/>
          </a:prstGeom>
          <a:solidFill>
            <a:srgbClr val="1A7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2443344" y="2301720"/>
            <a:ext cx="4256964" cy="69124"/>
            <a:chOff x="566555" y="877035"/>
            <a:chExt cx="2340260" cy="164545"/>
          </a:xfrm>
        </p:grpSpPr>
        <p:sp>
          <p:nvSpPr>
            <p:cNvPr id="20" name="矩形 19"/>
            <p:cNvSpPr/>
            <p:nvPr/>
          </p:nvSpPr>
          <p:spPr>
            <a:xfrm>
              <a:off x="566555" y="877035"/>
              <a:ext cx="585065" cy="164545"/>
            </a:xfrm>
            <a:prstGeom prst="rect">
              <a:avLst/>
            </a:prstGeom>
            <a:solidFill>
              <a:srgbClr val="1A7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1151620" y="877035"/>
              <a:ext cx="585065" cy="164545"/>
            </a:xfrm>
            <a:prstGeom prst="rect">
              <a:avLst/>
            </a:prstGeom>
            <a:solidFill>
              <a:srgbClr val="95BC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1736685" y="877035"/>
              <a:ext cx="585065" cy="164545"/>
            </a:xfrm>
            <a:prstGeom prst="rect">
              <a:avLst/>
            </a:prstGeom>
            <a:solidFill>
              <a:srgbClr val="FDA9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2321750" y="877035"/>
              <a:ext cx="585065" cy="164545"/>
            </a:xfrm>
            <a:prstGeom prst="rect">
              <a:avLst/>
            </a:prstGeom>
            <a:solidFill>
              <a:srgbClr val="BF34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623999" y="1755256"/>
            <a:ext cx="5895655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1A7BAE"/>
                </a:solidFill>
              </a:rPr>
              <a:t>THANKS</a:t>
            </a:r>
            <a:r>
              <a:rPr lang="en-US" altLang="zh-CN" sz="2800" dirty="0" smtClean="0">
                <a:solidFill>
                  <a:srgbClr val="BF3420"/>
                </a:solidFill>
              </a:rPr>
              <a:t> </a:t>
            </a:r>
            <a:r>
              <a:rPr lang="en-US" altLang="zh-CN" sz="2800" dirty="0" smtClean="0">
                <a:solidFill>
                  <a:srgbClr val="95BC49"/>
                </a:solidFill>
              </a:rPr>
              <a:t>FOR</a:t>
            </a:r>
            <a:r>
              <a:rPr lang="zh-CN" altLang="en-US" sz="2800" dirty="0" smtClean="0">
                <a:solidFill>
                  <a:srgbClr val="1A7BAE"/>
                </a:solidFill>
              </a:rPr>
              <a:t> </a:t>
            </a:r>
            <a:r>
              <a:rPr lang="en-US" altLang="zh-CN" sz="2800" dirty="0" smtClean="0">
                <a:solidFill>
                  <a:srgbClr val="FDA907"/>
                </a:solidFill>
              </a:rPr>
              <a:t>YOUR</a:t>
            </a:r>
            <a:r>
              <a:rPr lang="en-US" altLang="zh-CN" sz="2800" dirty="0" smtClean="0">
                <a:solidFill>
                  <a:srgbClr val="1A7BAE"/>
                </a:solidFill>
              </a:rPr>
              <a:t> </a:t>
            </a:r>
            <a:r>
              <a:rPr lang="en-US" altLang="zh-CN" sz="2800" dirty="0" smtClean="0">
                <a:solidFill>
                  <a:srgbClr val="BF3420"/>
                </a:solidFill>
              </a:rPr>
              <a:t>WATCHING</a:t>
            </a:r>
            <a:endParaRPr lang="en-US" altLang="zh-CN" sz="2800" dirty="0" smtClean="0">
              <a:solidFill>
                <a:srgbClr val="BF3420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3491880" y="2031690"/>
            <a:ext cx="2025225" cy="566820"/>
          </a:xfrm>
          <a:prstGeom prst="rect">
            <a:avLst/>
          </a:prstGeom>
        </p:spPr>
        <p:txBody>
          <a:bodyPr lIns="145091" tIns="72545" rIns="145091" bIns="72545"/>
          <a:lstStyle/>
          <a:p>
            <a:pPr eaLnBrk="0" hangingPunct="0">
              <a:defRPr/>
            </a:pPr>
            <a:r>
              <a:rPr lang="zh-CN" altLang="en-US" sz="3600" b="1" dirty="0" smtClean="0">
                <a:solidFill>
                  <a:srgbClr val="005CA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学 生 篇</a:t>
            </a:r>
            <a:endParaRPr lang="zh-CN" altLang="en-US" sz="3600" b="1" dirty="0">
              <a:solidFill>
                <a:srgbClr val="005CA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1550" y="27649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/>
              <a:t>注意事项</a:t>
            </a:r>
            <a:endParaRPr lang="zh-CN" alt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01571" y="726545"/>
            <a:ext cx="720080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 smtClean="0"/>
              <a:t>需要使用谷歌、</a:t>
            </a:r>
            <a:r>
              <a:rPr lang="en-US" altLang="zh-CN" dirty="0" smtClean="0"/>
              <a:t>360</a:t>
            </a:r>
            <a:r>
              <a:rPr lang="zh-CN" altLang="en-US" dirty="0" smtClean="0"/>
              <a:t>浏览器或</a:t>
            </a:r>
            <a:r>
              <a:rPr lang="en-US" altLang="zh-CN" dirty="0" smtClean="0"/>
              <a:t>QQ</a:t>
            </a:r>
            <a:r>
              <a:rPr lang="zh-CN" altLang="en-US" dirty="0"/>
              <a:t>浏览器登录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 smtClean="0"/>
              <a:t>登录地址：</a:t>
            </a:r>
            <a:r>
              <a:rPr lang="en-US" altLang="zh-CN" dirty="0" smtClean="0"/>
              <a:t>https://zlb-system.shou.edu.cn</a:t>
            </a:r>
            <a:endParaRPr lang="en-US" altLang="zh-CN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dirty="0"/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1" b="4489"/>
          <a:stretch>
            <a:fillRect/>
          </a:stretch>
        </p:blipFill>
        <p:spPr>
          <a:xfrm>
            <a:off x="788604" y="853661"/>
            <a:ext cx="5175575" cy="3014706"/>
          </a:xfrm>
          <a:prstGeom prst="rect">
            <a:avLst/>
          </a:prstGeom>
        </p:spPr>
      </p:pic>
      <p:sp>
        <p:nvSpPr>
          <p:cNvPr id="3" name="TextBox 2"/>
          <p:cNvSpPr>
            <a:spLocks noChangeArrowheads="1"/>
          </p:cNvSpPr>
          <p:nvPr/>
        </p:nvSpPr>
        <p:spPr bwMode="auto">
          <a:xfrm>
            <a:off x="476545" y="186485"/>
            <a:ext cx="2565285" cy="3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76206" tIns="38102" rIns="76206" bIns="38102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458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458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458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458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0995" indent="-340995">
              <a:spcBef>
                <a:spcPct val="20000"/>
              </a:spcBef>
              <a:defRPr/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学生登录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222151" y="1188723"/>
            <a:ext cx="2504644" cy="541590"/>
          </a:xfrm>
          <a:prstGeom prst="wedgeRoundRectCallout">
            <a:avLst>
              <a:gd name="adj1" fmla="val 78593"/>
              <a:gd name="adj2" fmla="val -61728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 defTabSz="822960">
              <a:lnSpc>
                <a:spcPct val="120000"/>
              </a:lnSpc>
              <a:buFont typeface="+mj-ea"/>
              <a:buAutoNum type="circleNumDbPlain"/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直录播平台</a:t>
            </a:r>
            <a:r>
              <a:rPr lang="en-US" altLang="zh-CN" sz="1200" dirty="0" smtClea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IP</a:t>
            </a:r>
            <a:r>
              <a:rPr lang="zh-CN" altLang="en-US" sz="1200" dirty="0" smtClea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地址</a:t>
            </a:r>
            <a:r>
              <a:rPr lang="en-US" altLang="zh-CN" sz="1200" dirty="0" smtClea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</a:t>
            </a:r>
            <a:endParaRPr lang="en-US" altLang="zh-CN" sz="1200" dirty="0" smtClea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822960">
              <a:lnSpc>
                <a:spcPct val="120000"/>
              </a:lnSpc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https://zlb-system.shou.edu.cn</a:t>
            </a:r>
            <a:endParaRPr lang="zh-CN" altLang="en-US" dirty="0"/>
          </a:p>
        </p:txBody>
      </p:sp>
      <p:sp>
        <p:nvSpPr>
          <p:cNvPr id="7" name="圆角矩形标注 6"/>
          <p:cNvSpPr/>
          <p:nvPr/>
        </p:nvSpPr>
        <p:spPr>
          <a:xfrm flipH="1">
            <a:off x="6147175" y="1009119"/>
            <a:ext cx="1146713" cy="478562"/>
          </a:xfrm>
          <a:prstGeom prst="wedgeRoundRectCallout">
            <a:avLst>
              <a:gd name="adj1" fmla="val 79629"/>
              <a:gd name="adj2" fmla="val 62345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 defTabSz="822960">
              <a:lnSpc>
                <a:spcPct val="120000"/>
              </a:lnSpc>
              <a:buFont typeface="+mj-ea"/>
              <a:buAutoNum type="circleNumDbPlain" startAt="2"/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</a:t>
            </a:r>
            <a:endParaRPr lang="en-US" altLang="zh-CN" sz="1200" dirty="0" smtClea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822960">
              <a:lnSpc>
                <a:spcPct val="120000"/>
              </a:lnSpc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统一身份认证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0" t="4288"/>
          <a:stretch>
            <a:fillRect/>
          </a:stretch>
        </p:blipFill>
        <p:spPr>
          <a:xfrm>
            <a:off x="2213128" y="2056050"/>
            <a:ext cx="4815536" cy="2855960"/>
          </a:xfrm>
          <a:prstGeom prst="rect">
            <a:avLst/>
          </a:prstGeom>
        </p:spPr>
      </p:pic>
      <p:sp>
        <p:nvSpPr>
          <p:cNvPr id="9" name="圆角矩形标注 8"/>
          <p:cNvSpPr/>
          <p:nvPr/>
        </p:nvSpPr>
        <p:spPr>
          <a:xfrm flipH="1">
            <a:off x="7163678" y="3005468"/>
            <a:ext cx="1773807" cy="478562"/>
          </a:xfrm>
          <a:prstGeom prst="wedgeRoundRectCallout">
            <a:avLst>
              <a:gd name="adj1" fmla="val 71595"/>
              <a:gd name="adj2" fmla="val 42493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 defTabSz="822960">
              <a:lnSpc>
                <a:spcPct val="120000"/>
              </a:lnSpc>
              <a:buFont typeface="+mj-ea"/>
              <a:buAutoNum type="circleNumDbPlain" startAt="3"/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学生通过学工号登录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697125" y="3291830"/>
            <a:ext cx="1215136" cy="73771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443955" y="3156815"/>
            <a:ext cx="3538535" cy="585065"/>
            <a:chOff x="4530668" y="4416955"/>
            <a:chExt cx="3538535" cy="585065"/>
          </a:xfrm>
        </p:grpSpPr>
        <p:sp>
          <p:nvSpPr>
            <p:cNvPr id="3" name="圆角矩形 2"/>
            <p:cNvSpPr/>
            <p:nvPr/>
          </p:nvSpPr>
          <p:spPr>
            <a:xfrm>
              <a:off x="4530668" y="4416955"/>
              <a:ext cx="3510390" cy="45005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圆角矩形 4"/>
            <p:cNvSpPr txBox="1"/>
            <p:nvPr/>
          </p:nvSpPr>
          <p:spPr>
            <a:xfrm>
              <a:off x="4617005" y="4416956"/>
              <a:ext cx="3452198" cy="5850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l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900" kern="1200" dirty="0" smtClean="0"/>
                <a:t>进行课程直播、课程点播观看</a:t>
              </a:r>
              <a:endParaRPr lang="zh-CN" altLang="en-US" sz="1900" kern="1200" dirty="0"/>
            </a:p>
          </p:txBody>
        </p:sp>
      </p:grpSp>
      <p:sp>
        <p:nvSpPr>
          <p:cNvPr id="5" name="TextBox 2"/>
          <p:cNvSpPr>
            <a:spLocks noChangeArrowheads="1"/>
          </p:cNvSpPr>
          <p:nvPr/>
        </p:nvSpPr>
        <p:spPr bwMode="auto">
          <a:xfrm>
            <a:off x="476545" y="186485"/>
            <a:ext cx="4365485" cy="3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76206" tIns="38102" rIns="76206" bIns="38102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458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458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458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458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0995" indent="-340995">
              <a:spcBef>
                <a:spcPct val="20000"/>
              </a:spcBef>
              <a:defRPr/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登录首页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86536" y="861560"/>
            <a:ext cx="5057420" cy="3735415"/>
            <a:chOff x="1799044" y="861561"/>
            <a:chExt cx="6058321" cy="3735414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1"/>
            <a:srcRect b="1314"/>
            <a:stretch>
              <a:fillRect/>
            </a:stretch>
          </p:blipFill>
          <p:spPr>
            <a:xfrm>
              <a:off x="1799044" y="906565"/>
              <a:ext cx="6058321" cy="3690410"/>
            </a:xfrm>
            <a:prstGeom prst="rect">
              <a:avLst/>
            </a:prstGeom>
          </p:spPr>
        </p:pic>
        <p:sp>
          <p:nvSpPr>
            <p:cNvPr id="20" name="圆角矩形 19"/>
            <p:cNvSpPr/>
            <p:nvPr/>
          </p:nvSpPr>
          <p:spPr>
            <a:xfrm>
              <a:off x="1799044" y="1401621"/>
              <a:ext cx="405045" cy="118688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1821547" y="3083132"/>
              <a:ext cx="405045" cy="118688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1821547" y="861561"/>
              <a:ext cx="1040263" cy="2847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9562" y="908480"/>
              <a:ext cx="1035172" cy="229190"/>
            </a:xfrm>
            <a:prstGeom prst="rect">
              <a:avLst/>
            </a:prstGeom>
          </p:spPr>
        </p:pic>
      </p:grpSp>
      <p:sp>
        <p:nvSpPr>
          <p:cNvPr id="13" name="îşḻîḑê"/>
          <p:cNvSpPr>
            <a:spLocks noChangeArrowheads="1"/>
          </p:cNvSpPr>
          <p:nvPr/>
        </p:nvSpPr>
        <p:spPr bwMode="auto">
          <a:xfrm rot="10800000" flipV="1">
            <a:off x="5607115" y="1852315"/>
            <a:ext cx="3375374" cy="494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22960">
              <a:lnSpc>
                <a:spcPct val="120000"/>
              </a:lnSpc>
              <a:defRPr/>
            </a:pPr>
            <a:r>
              <a:rPr lang="zh-CN" altLang="en-US" sz="1400" dirty="0" smtClean="0">
                <a:sym typeface="Arial" panose="020B0604020202020204" pitchFamily="34" charset="0"/>
              </a:rPr>
              <a:t>登录平台后，学生可以看到自己所选课的直播课程、点播课程</a:t>
            </a:r>
            <a:endParaRPr lang="en-US" altLang="zh-CN" sz="1400" dirty="0" smtClean="0"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5809" y="768552"/>
            <a:ext cx="5332609" cy="4257544"/>
          </a:xfrm>
          <a:prstGeom prst="rect">
            <a:avLst/>
          </a:prstGeom>
        </p:spPr>
      </p:pic>
      <p:sp>
        <p:nvSpPr>
          <p:cNvPr id="4" name="îşḻîḑê"/>
          <p:cNvSpPr>
            <a:spLocks noChangeArrowheads="1"/>
          </p:cNvSpPr>
          <p:nvPr/>
        </p:nvSpPr>
        <p:spPr bwMode="auto">
          <a:xfrm rot="10800000" flipV="1">
            <a:off x="5838914" y="777457"/>
            <a:ext cx="2693525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defTabSz="822960">
              <a:lnSpc>
                <a:spcPct val="12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400" dirty="0" smtClean="0"/>
              <a:t>课程名称、教师、时间等信息</a:t>
            </a:r>
            <a:endParaRPr lang="en-US" altLang="zh-CN" sz="14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îşḻîḑê"/>
          <p:cNvSpPr>
            <a:spLocks noChangeArrowheads="1"/>
          </p:cNvSpPr>
          <p:nvPr/>
        </p:nvSpPr>
        <p:spPr bwMode="auto">
          <a:xfrm rot="10800000" flipV="1">
            <a:off x="5838915" y="1066655"/>
            <a:ext cx="3015325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defTabSz="822960">
              <a:lnSpc>
                <a:spcPct val="12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400" dirty="0" smtClean="0">
                <a:sym typeface="Arial" panose="020B0604020202020204" pitchFamily="34" charset="0"/>
              </a:rPr>
              <a:t>进行单画面、两画面、全景画面切换；在主画面或课件画面双击，可进行画面放大</a:t>
            </a:r>
            <a:endParaRPr lang="en-US" altLang="zh-CN" sz="14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4747804" y="1340099"/>
            <a:ext cx="1023599" cy="2514293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5780" y="2364899"/>
            <a:ext cx="1778102" cy="1241966"/>
          </a:xfrm>
          <a:prstGeom prst="rect">
            <a:avLst/>
          </a:prstGeom>
        </p:spPr>
      </p:pic>
      <p:sp>
        <p:nvSpPr>
          <p:cNvPr id="15" name="îşḻîḑê"/>
          <p:cNvSpPr>
            <a:spLocks noChangeArrowheads="1"/>
          </p:cNvSpPr>
          <p:nvPr/>
        </p:nvSpPr>
        <p:spPr bwMode="auto">
          <a:xfrm rot="10800000" flipV="1">
            <a:off x="5838915" y="1879536"/>
            <a:ext cx="3015325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defTabSz="822960">
              <a:lnSpc>
                <a:spcPct val="12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400" dirty="0" smtClean="0">
                <a:sym typeface="Arial" panose="020B0604020202020204" pitchFamily="34" charset="0"/>
              </a:rPr>
              <a:t>点击课件画面，拖到到主界面，可进行课件画面切换，如图：</a:t>
            </a:r>
            <a:endParaRPr lang="en-US" altLang="zh-CN" sz="14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6" name="直接箭头连接符 15"/>
          <p:cNvCxnSpPr>
            <a:endCxn id="15" idx="3"/>
          </p:cNvCxnSpPr>
          <p:nvPr/>
        </p:nvCxnSpPr>
        <p:spPr>
          <a:xfrm flipV="1">
            <a:off x="4747804" y="2138069"/>
            <a:ext cx="1091111" cy="1561425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占位符 1"/>
          <p:cNvSpPr txBox="1">
            <a:spLocks noChangeArrowheads="1"/>
          </p:cNvSpPr>
          <p:nvPr/>
        </p:nvSpPr>
        <p:spPr bwMode="auto">
          <a:xfrm>
            <a:off x="426514" y="193784"/>
            <a:ext cx="6416516" cy="45291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82281" tIns="41140" rIns="82281" bIns="41140"/>
          <a:lstStyle>
            <a:defPPr>
              <a:defRPr lang="zh-CN"/>
            </a:defPPr>
            <a:lvl1pPr marL="340995" indent="-340995">
              <a:spcBef>
                <a:spcPct val="20000"/>
              </a:spcBef>
              <a:defRPr sz="23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dirty="0" smtClean="0"/>
              <a:t>直播课程播放界面</a:t>
            </a:r>
            <a:endParaRPr lang="zh-CN" altLang="en-US" sz="2000" dirty="0"/>
          </a:p>
        </p:txBody>
      </p:sp>
      <p:cxnSp>
        <p:nvCxnSpPr>
          <p:cNvPr id="20" name="直接箭头连接符 19"/>
          <p:cNvCxnSpPr/>
          <p:nvPr/>
        </p:nvCxnSpPr>
        <p:spPr>
          <a:xfrm flipV="1">
            <a:off x="4206813" y="908410"/>
            <a:ext cx="1565267" cy="16997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1594846" y="766300"/>
            <a:ext cx="2520280" cy="573799"/>
          </a:xfrm>
          <a:prstGeom prst="ellipse">
            <a:avLst/>
          </a:prstGeom>
          <a:noFill/>
          <a:ln w="76200">
            <a:solidFill>
              <a:srgbClr val="FDA9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4481990" y="3953835"/>
            <a:ext cx="720079" cy="196373"/>
          </a:xfrm>
          <a:prstGeom prst="ellipse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箭头连接符 24"/>
          <p:cNvCxnSpPr/>
          <p:nvPr/>
        </p:nvCxnSpPr>
        <p:spPr>
          <a:xfrm flipV="1">
            <a:off x="5065305" y="4013569"/>
            <a:ext cx="814610" cy="86625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îşḻîḑê"/>
          <p:cNvSpPr>
            <a:spLocks noChangeArrowheads="1"/>
          </p:cNvSpPr>
          <p:nvPr/>
        </p:nvSpPr>
        <p:spPr bwMode="auto">
          <a:xfrm rot="10800000" flipV="1">
            <a:off x="5940306" y="3922755"/>
            <a:ext cx="301532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defTabSz="822960">
              <a:lnSpc>
                <a:spcPct val="12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400" dirty="0" smtClean="0">
                <a:sym typeface="Arial" panose="020B0604020202020204" pitchFamily="34" charset="0"/>
              </a:rPr>
              <a:t>声音和画质调节</a:t>
            </a:r>
            <a:endParaRPr lang="en-US" altLang="zh-CN" sz="14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/>
          <a:srcRect t="19512"/>
          <a:stretch>
            <a:fillRect/>
          </a:stretch>
        </p:blipFill>
        <p:spPr>
          <a:xfrm>
            <a:off x="255447" y="996575"/>
            <a:ext cx="6022815" cy="2413506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5337085" y="996575"/>
            <a:ext cx="819761" cy="288526"/>
          </a:xfrm>
          <a:prstGeom prst="ellipse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占位符 1"/>
          <p:cNvSpPr txBox="1">
            <a:spLocks noChangeArrowheads="1"/>
          </p:cNvSpPr>
          <p:nvPr/>
        </p:nvSpPr>
        <p:spPr bwMode="auto">
          <a:xfrm>
            <a:off x="426514" y="193784"/>
            <a:ext cx="6416516" cy="45291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82281" tIns="41140" rIns="82281" bIns="41140"/>
          <a:lstStyle>
            <a:defPPr>
              <a:defRPr lang="zh-CN"/>
            </a:defPPr>
            <a:lvl1pPr marL="340995" indent="-340995">
              <a:spcBef>
                <a:spcPct val="20000"/>
              </a:spcBef>
              <a:defRPr sz="23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dirty="0" smtClean="0"/>
              <a:t>直播课程搜索</a:t>
            </a:r>
            <a:endParaRPr lang="zh-CN" altLang="en-US" sz="2000" dirty="0"/>
          </a:p>
        </p:txBody>
      </p:sp>
      <p:sp>
        <p:nvSpPr>
          <p:cNvPr id="7" name="îşḻîḑê"/>
          <p:cNvSpPr>
            <a:spLocks noChangeArrowheads="1"/>
          </p:cNvSpPr>
          <p:nvPr/>
        </p:nvSpPr>
        <p:spPr bwMode="auto">
          <a:xfrm rot="10800000" flipV="1">
            <a:off x="1061609" y="3950019"/>
            <a:ext cx="2058429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defTabSz="822960">
              <a:lnSpc>
                <a:spcPct val="12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400" dirty="0" smtClean="0"/>
              <a:t>可根据时间、课程信息等搜索课程</a:t>
            </a:r>
            <a:endParaRPr lang="en-US" altLang="zh-CN" sz="1400" dirty="0" smtClean="0"/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1767357" y="3539471"/>
            <a:ext cx="1495064" cy="286245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îşḻîḑê"/>
          <p:cNvSpPr>
            <a:spLocks noChangeArrowheads="1"/>
          </p:cNvSpPr>
          <p:nvPr/>
        </p:nvSpPr>
        <p:spPr bwMode="auto">
          <a:xfrm rot="10800000" flipV="1">
            <a:off x="6273967" y="916606"/>
            <a:ext cx="2058429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defTabSz="822960">
              <a:lnSpc>
                <a:spcPct val="12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400" dirty="0" smtClean="0">
                <a:solidFill>
                  <a:srgbClr val="FF0000"/>
                </a:solidFill>
              </a:rPr>
              <a:t>点击更多直播</a:t>
            </a:r>
            <a:r>
              <a:rPr lang="en-US" altLang="zh-CN" sz="1400" dirty="0" smtClean="0"/>
              <a:t>-</a:t>
            </a:r>
            <a:r>
              <a:rPr lang="zh-CN" altLang="en-US" sz="1400" dirty="0" smtClean="0"/>
              <a:t>可以进行直播课程搜索</a:t>
            </a:r>
            <a:endParaRPr lang="en-US" altLang="zh-CN" sz="1400" dirty="0" smtClean="0"/>
          </a:p>
        </p:txBody>
      </p:sp>
      <p:grpSp>
        <p:nvGrpSpPr>
          <p:cNvPr id="8" name="组合 7"/>
          <p:cNvGrpSpPr/>
          <p:nvPr/>
        </p:nvGrpSpPr>
        <p:grpSpPr>
          <a:xfrm>
            <a:off x="3435971" y="2505144"/>
            <a:ext cx="5292080" cy="2354897"/>
            <a:chOff x="3267803" y="2026233"/>
            <a:chExt cx="5292080" cy="235489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7803" y="2031690"/>
              <a:ext cx="5292080" cy="2349440"/>
            </a:xfrm>
            <a:prstGeom prst="rect">
              <a:avLst/>
            </a:prstGeom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78567" y="2026233"/>
              <a:ext cx="1158418" cy="256986"/>
            </a:xfrm>
            <a:prstGeom prst="rect">
              <a:avLst/>
            </a:prstGeom>
          </p:spPr>
        </p:pic>
      </p:grpSp>
      <p:sp>
        <p:nvSpPr>
          <p:cNvPr id="9" name="矩形 8"/>
          <p:cNvSpPr/>
          <p:nvPr/>
        </p:nvSpPr>
        <p:spPr>
          <a:xfrm>
            <a:off x="3435971" y="3410081"/>
            <a:ext cx="3374427" cy="893926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1"/>
          <p:cNvSpPr txBox="1">
            <a:spLocks noChangeArrowheads="1"/>
          </p:cNvSpPr>
          <p:nvPr/>
        </p:nvSpPr>
        <p:spPr bwMode="auto">
          <a:xfrm>
            <a:off x="426514" y="193784"/>
            <a:ext cx="6416516" cy="45291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82281" tIns="41140" rIns="82281" bIns="41140"/>
          <a:lstStyle>
            <a:defPPr>
              <a:defRPr lang="zh-CN"/>
            </a:defPPr>
            <a:lvl1pPr marL="340995" indent="-340995">
              <a:spcBef>
                <a:spcPct val="20000"/>
              </a:spcBef>
              <a:defRPr sz="23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dirty="0" smtClean="0"/>
              <a:t>点播课程播放界面</a:t>
            </a:r>
            <a:endParaRPr lang="zh-CN" altLang="en-US" sz="2000" dirty="0"/>
          </a:p>
        </p:txBody>
      </p:sp>
      <p:sp>
        <p:nvSpPr>
          <p:cNvPr id="4" name="îşḻîḑê"/>
          <p:cNvSpPr>
            <a:spLocks noChangeArrowheads="1"/>
          </p:cNvSpPr>
          <p:nvPr/>
        </p:nvSpPr>
        <p:spPr bwMode="auto">
          <a:xfrm rot="10800000" flipV="1">
            <a:off x="6450475" y="1401620"/>
            <a:ext cx="2693525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defTabSz="822960">
              <a:lnSpc>
                <a:spcPct val="12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400" dirty="0" smtClean="0"/>
              <a:t>课程节次</a:t>
            </a:r>
            <a:endParaRPr lang="en-US" altLang="zh-CN" sz="14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îşḻîḑê"/>
          <p:cNvSpPr>
            <a:spLocks noChangeArrowheads="1"/>
          </p:cNvSpPr>
          <p:nvPr/>
        </p:nvSpPr>
        <p:spPr bwMode="auto">
          <a:xfrm rot="10800000" flipV="1">
            <a:off x="6470788" y="2191798"/>
            <a:ext cx="2376687" cy="1270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defTabSz="822960">
              <a:lnSpc>
                <a:spcPct val="12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400" dirty="0" smtClean="0">
                <a:sym typeface="Arial" panose="020B0604020202020204" pitchFamily="34" charset="0"/>
              </a:rPr>
              <a:t>进行单画面、两画面、全景画面切换；</a:t>
            </a:r>
            <a:endParaRPr lang="en-US" altLang="zh-CN" sz="1400" dirty="0" smtClean="0">
              <a:sym typeface="Arial" panose="020B0604020202020204" pitchFamily="34" charset="0"/>
            </a:endParaRPr>
          </a:p>
          <a:p>
            <a:pPr marL="285750" indent="-285750" defTabSz="822960">
              <a:lnSpc>
                <a:spcPct val="12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400" dirty="0" smtClean="0">
                <a:sym typeface="Arial" panose="020B0604020202020204" pitchFamily="34" charset="0"/>
              </a:rPr>
              <a:t>在主画面或课件（或学生）画面双击，可进行画面放大</a:t>
            </a:r>
            <a:endParaRPr lang="en-US" altLang="zh-CN" sz="14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îşḻîḑê"/>
          <p:cNvSpPr>
            <a:spLocks noChangeArrowheads="1"/>
          </p:cNvSpPr>
          <p:nvPr/>
        </p:nvSpPr>
        <p:spPr bwMode="auto">
          <a:xfrm rot="10800000" flipV="1">
            <a:off x="6544835" y="3822608"/>
            <a:ext cx="3015325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defTabSz="822960">
              <a:lnSpc>
                <a:spcPct val="12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400" dirty="0" smtClean="0">
                <a:sym typeface="Arial" panose="020B0604020202020204" pitchFamily="34" charset="0"/>
              </a:rPr>
              <a:t>声音调节</a:t>
            </a:r>
            <a:endParaRPr lang="en-US" altLang="zh-CN" sz="14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îşḻîḑê"/>
          <p:cNvSpPr>
            <a:spLocks noChangeArrowheads="1"/>
          </p:cNvSpPr>
          <p:nvPr/>
        </p:nvSpPr>
        <p:spPr bwMode="auto">
          <a:xfrm rot="10800000" flipV="1">
            <a:off x="6544834" y="4420028"/>
            <a:ext cx="3015325" cy="23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defTabSz="822960">
              <a:lnSpc>
                <a:spcPct val="12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400" dirty="0" smtClean="0">
                <a:sym typeface="Arial" panose="020B0604020202020204" pitchFamily="34" charset="0"/>
              </a:rPr>
              <a:t>课程评分、评论等</a:t>
            </a:r>
            <a:endParaRPr lang="en-US" altLang="zh-CN" sz="14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31264" y="861560"/>
            <a:ext cx="6141439" cy="4166468"/>
            <a:chOff x="95746" y="993571"/>
            <a:chExt cx="6141439" cy="4166468"/>
          </a:xfrm>
        </p:grpSpPr>
        <p:grpSp>
          <p:nvGrpSpPr>
            <p:cNvPr id="17" name="组合 16"/>
            <p:cNvGrpSpPr/>
            <p:nvPr/>
          </p:nvGrpSpPr>
          <p:grpSpPr>
            <a:xfrm>
              <a:off x="95746" y="993571"/>
              <a:ext cx="6141439" cy="4166468"/>
              <a:chOff x="95746" y="993571"/>
              <a:chExt cx="6141439" cy="4166468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95746" y="993571"/>
                <a:ext cx="6141439" cy="4166468"/>
                <a:chOff x="95746" y="993571"/>
                <a:chExt cx="6141439" cy="4166468"/>
              </a:xfrm>
            </p:grpSpPr>
            <p:grpSp>
              <p:nvGrpSpPr>
                <p:cNvPr id="14" name="组合 13"/>
                <p:cNvGrpSpPr/>
                <p:nvPr/>
              </p:nvGrpSpPr>
              <p:grpSpPr>
                <a:xfrm>
                  <a:off x="95746" y="993571"/>
                  <a:ext cx="6141439" cy="4166468"/>
                  <a:chOff x="116505" y="929723"/>
                  <a:chExt cx="6141439" cy="4166468"/>
                </a:xfrm>
              </p:grpSpPr>
              <p:grpSp>
                <p:nvGrpSpPr>
                  <p:cNvPr id="11" name="组合 10"/>
                  <p:cNvGrpSpPr/>
                  <p:nvPr/>
                </p:nvGrpSpPr>
                <p:grpSpPr>
                  <a:xfrm>
                    <a:off x="116505" y="929723"/>
                    <a:ext cx="6141439" cy="4166468"/>
                    <a:chOff x="116505" y="929723"/>
                    <a:chExt cx="6141439" cy="4166468"/>
                  </a:xfrm>
                </p:grpSpPr>
                <p:pic>
                  <p:nvPicPr>
                    <p:cNvPr id="2" name="图片 1"/>
                    <p:cNvPicPr>
                      <a:picLocks noChangeAspect="1"/>
                    </p:cNvPicPr>
                    <p:nvPr/>
                  </p:nvPicPr>
                  <p:blipFill>
                    <a:blip r:embed="rId1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16505" y="929723"/>
                      <a:ext cx="6141439" cy="4166468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10" name="矩形 9"/>
                    <p:cNvSpPr/>
                    <p:nvPr/>
                  </p:nvSpPr>
                  <p:spPr>
                    <a:xfrm>
                      <a:off x="116505" y="951570"/>
                      <a:ext cx="1755195" cy="36004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pic>
                <p:nvPicPr>
                  <p:cNvPr id="22" name="图片 21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365262" y="1775885"/>
                    <a:ext cx="4026718" cy="2016326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4" name="图片 23"/>
                <p:cNvPicPr>
                  <a:picLocks noChangeAspect="1"/>
                </p:cNvPicPr>
                <p:nvPr/>
              </p:nvPicPr>
              <p:blipFill rotWithShape="1">
                <a:blip r:embed="rId3"/>
                <a:srcRect b="3013"/>
                <a:stretch>
                  <a:fillRect/>
                </a:stretch>
              </p:blipFill>
              <p:spPr>
                <a:xfrm>
                  <a:off x="95746" y="1061668"/>
                  <a:ext cx="1536263" cy="313790"/>
                </a:xfrm>
                <a:prstGeom prst="rect">
                  <a:avLst/>
                </a:prstGeom>
              </p:spPr>
            </p:pic>
          </p:grpSp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1587" y="1867593"/>
                <a:ext cx="4029633" cy="2024844"/>
              </a:xfrm>
              <a:prstGeom prst="rect">
                <a:avLst/>
              </a:prstGeom>
            </p:spPr>
          </p:pic>
        </p:grpSp>
        <p:sp>
          <p:nvSpPr>
            <p:cNvPr id="6" name="矩形 5"/>
            <p:cNvSpPr/>
            <p:nvPr/>
          </p:nvSpPr>
          <p:spPr>
            <a:xfrm>
              <a:off x="116505" y="1061669"/>
              <a:ext cx="1485165" cy="296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406" y="1036477"/>
              <a:ext cx="1370909" cy="275133"/>
            </a:xfrm>
            <a:prstGeom prst="rect">
              <a:avLst/>
            </a:prstGeom>
          </p:spPr>
        </p:pic>
      </p:grpSp>
      <p:cxnSp>
        <p:nvCxnSpPr>
          <p:cNvPr id="9" name="直接箭头连接符 8"/>
          <p:cNvCxnSpPr>
            <a:endCxn id="4" idx="3"/>
          </p:cNvCxnSpPr>
          <p:nvPr/>
        </p:nvCxnSpPr>
        <p:spPr>
          <a:xfrm flipV="1">
            <a:off x="5571576" y="1519730"/>
            <a:ext cx="878899" cy="75810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4438533" y="1990934"/>
            <a:ext cx="1679180" cy="573799"/>
          </a:xfrm>
          <a:prstGeom prst="ellipse">
            <a:avLst/>
          </a:prstGeom>
          <a:noFill/>
          <a:ln w="76200">
            <a:solidFill>
              <a:srgbClr val="FDA9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390884" y="3975288"/>
            <a:ext cx="3698299" cy="374327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3237788" y="3658851"/>
            <a:ext cx="1059360" cy="26502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3918743" y="2391730"/>
            <a:ext cx="2548320" cy="146115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4089183" y="3791363"/>
            <a:ext cx="2377880" cy="153693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4076672" y="4162452"/>
            <a:ext cx="2455651" cy="374948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65" y="840605"/>
            <a:ext cx="6102170" cy="3120881"/>
          </a:xfrm>
          <a:prstGeom prst="rect">
            <a:avLst/>
          </a:prstGeom>
        </p:spPr>
      </p:pic>
      <p:sp>
        <p:nvSpPr>
          <p:cNvPr id="3" name="文本占位符 1"/>
          <p:cNvSpPr txBox="1">
            <a:spLocks noChangeArrowheads="1"/>
          </p:cNvSpPr>
          <p:nvPr/>
        </p:nvSpPr>
        <p:spPr bwMode="auto">
          <a:xfrm>
            <a:off x="363242" y="186485"/>
            <a:ext cx="6416516" cy="45291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82281" tIns="41140" rIns="82281" bIns="41140"/>
          <a:lstStyle>
            <a:defPPr>
              <a:defRPr lang="zh-CN"/>
            </a:defPPr>
            <a:lvl1pPr marL="340995" indent="-340995">
              <a:spcBef>
                <a:spcPct val="20000"/>
              </a:spcBef>
              <a:defRPr sz="23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dirty="0" smtClean="0"/>
              <a:t>点播课程搜索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66555" y="1695700"/>
            <a:ext cx="4005445" cy="40504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箭头连接符 4"/>
          <p:cNvCxnSpPr/>
          <p:nvPr/>
        </p:nvCxnSpPr>
        <p:spPr>
          <a:xfrm>
            <a:off x="4707015" y="2054098"/>
            <a:ext cx="2136015" cy="675075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îşḻîḑê"/>
          <p:cNvSpPr>
            <a:spLocks noChangeArrowheads="1"/>
          </p:cNvSpPr>
          <p:nvPr/>
        </p:nvSpPr>
        <p:spPr bwMode="auto">
          <a:xfrm rot="10800000" flipV="1">
            <a:off x="6843029" y="2729173"/>
            <a:ext cx="2184465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defTabSz="822960">
              <a:lnSpc>
                <a:spcPct val="12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400" dirty="0" smtClean="0"/>
              <a:t>可根据教师、教室、课程信息等搜索点播课程</a:t>
            </a:r>
            <a:endParaRPr lang="en-US" altLang="zh-CN" sz="1400" dirty="0" smtClean="0"/>
          </a:p>
        </p:txBody>
      </p:sp>
      <p:sp>
        <p:nvSpPr>
          <p:cNvPr id="11" name="椭圆 10"/>
          <p:cNvSpPr/>
          <p:nvPr/>
        </p:nvSpPr>
        <p:spPr>
          <a:xfrm>
            <a:off x="412764" y="2371887"/>
            <a:ext cx="945105" cy="403942"/>
          </a:xfrm>
          <a:prstGeom prst="ellipse">
            <a:avLst/>
          </a:prstGeom>
          <a:noFill/>
          <a:ln w="76200">
            <a:solidFill>
              <a:srgbClr val="FDA9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箭头连接符 11"/>
          <p:cNvCxnSpPr/>
          <p:nvPr/>
        </p:nvCxnSpPr>
        <p:spPr>
          <a:xfrm>
            <a:off x="1481039" y="2548890"/>
            <a:ext cx="2090461" cy="166709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îşḻîḑê"/>
          <p:cNvSpPr>
            <a:spLocks noChangeArrowheads="1"/>
          </p:cNvSpPr>
          <p:nvPr/>
        </p:nvSpPr>
        <p:spPr bwMode="auto">
          <a:xfrm rot="10800000" flipV="1">
            <a:off x="3851920" y="4214924"/>
            <a:ext cx="2184465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defTabSz="822960">
              <a:lnSpc>
                <a:spcPct val="12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400" dirty="0" smtClean="0"/>
              <a:t>可根据时间、点击次数等排序点播课程</a:t>
            </a:r>
            <a:endParaRPr lang="en-US" altLang="zh-CN" sz="1400" dirty="0" smtClean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163" y="816555"/>
            <a:ext cx="1193507" cy="256117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常用字体2">
      <a:majorFont>
        <a:latin typeface="Impact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A7BAE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488</Words>
  <Application>WPS 演示</Application>
  <PresentationFormat>全屏显示(16:9)</PresentationFormat>
  <Paragraphs>68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微软雅黑 Light</vt:lpstr>
      <vt:lpstr>黑体</vt:lpstr>
      <vt:lpstr>微软雅黑</vt:lpstr>
      <vt:lpstr>Arial</vt:lpstr>
      <vt:lpstr>Arial Unicode MS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etccc0</dc:creator>
  <cp:lastModifiedBy>lwd</cp:lastModifiedBy>
  <cp:revision>879</cp:revision>
  <dcterms:created xsi:type="dcterms:W3CDTF">2021-08-20T01:28:00Z</dcterms:created>
  <dcterms:modified xsi:type="dcterms:W3CDTF">2021-08-23T06:21:24Z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02F28CD667974A87BCEEE298057F5722</vt:lpwstr>
  </property>
  <property fmtid="{D5CDD505-2E9C-101B-9397-08002B2CF9AE}" pid="3" name="KSOProductBuildVer">
    <vt:lpwstr>2052-11.1.0.10700</vt:lpwstr>
  </property>
</Properties>
</file>