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2"/>
  </p:sldMasterIdLst>
  <p:notesMasterIdLst>
    <p:notesMasterId r:id="rId39"/>
  </p:notesMasterIdLst>
  <p:handoutMasterIdLst>
    <p:handoutMasterId r:id="rId40"/>
  </p:handoutMasterIdLst>
  <p:sldIdLst>
    <p:sldId id="256" r:id="rId3"/>
    <p:sldId id="290" r:id="rId4"/>
    <p:sldId id="294" r:id="rId5"/>
    <p:sldId id="293" r:id="rId6"/>
    <p:sldId id="365" r:id="rId7"/>
    <p:sldId id="366" r:id="rId8"/>
    <p:sldId id="367" r:id="rId9"/>
    <p:sldId id="368" r:id="rId10"/>
    <p:sldId id="369" r:id="rId11"/>
    <p:sldId id="377" r:id="rId12"/>
    <p:sldId id="370" r:id="rId13"/>
    <p:sldId id="371" r:id="rId14"/>
    <p:sldId id="376" r:id="rId15"/>
    <p:sldId id="300" r:id="rId16"/>
    <p:sldId id="353" r:id="rId17"/>
    <p:sldId id="411" r:id="rId18"/>
    <p:sldId id="304" r:id="rId19"/>
    <p:sldId id="351" r:id="rId20"/>
    <p:sldId id="352" r:id="rId21"/>
    <p:sldId id="307" r:id="rId22"/>
    <p:sldId id="355" r:id="rId23"/>
    <p:sldId id="380" r:id="rId24"/>
    <p:sldId id="309" r:id="rId25"/>
    <p:sldId id="315" r:id="rId26"/>
    <p:sldId id="438" r:id="rId27"/>
    <p:sldId id="381" r:id="rId28"/>
    <p:sldId id="347" r:id="rId29"/>
    <p:sldId id="346" r:id="rId30"/>
    <p:sldId id="319" r:id="rId31"/>
    <p:sldId id="318" r:id="rId32"/>
    <p:sldId id="389" r:id="rId33"/>
    <p:sldId id="439" r:id="rId34"/>
    <p:sldId id="391" r:id="rId35"/>
    <p:sldId id="393" r:id="rId36"/>
    <p:sldId id="382" r:id="rId37"/>
    <p:sldId id="276" r:id="rId38"/>
  </p:sldIdLst>
  <p:sldSz cx="9144000" cy="6858000" type="screen4x3"/>
  <p:notesSz cx="7102475" cy="89916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9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467CE8"/>
    <a:srgbClr val="FF99FF"/>
    <a:srgbClr val="D10522"/>
    <a:srgbClr val="FFCCFF"/>
    <a:srgbClr val="FFFF00"/>
    <a:srgbClr val="66FF33"/>
    <a:srgbClr val="A5C8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8"/>
    <p:restoredTop sz="94660"/>
  </p:normalViewPr>
  <p:slideViewPr>
    <p:cSldViewPr showGuides="1">
      <p:cViewPr>
        <p:scale>
          <a:sx n="125" d="100"/>
          <a:sy n="125" d="100"/>
        </p:scale>
        <p:origin x="456" y="90"/>
      </p:cViewPr>
      <p:guideLst>
        <p:guide orient="horz" pos="2160"/>
        <p:guide pos="297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20AC31-6D3B-4C3A-AF2E-A27FE7338AB2}" type="doc">
      <dgm:prSet loTypeId="urn:microsoft.com/office/officeart/2005/8/layout/vList5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zh-CN" altLang="en-US"/>
        </a:p>
      </dgm:t>
    </dgm:pt>
    <dgm:pt modelId="{0880AE3D-EAC7-42B6-9784-BBFFA6424254}">
      <dgm:prSet phldrT="[文本]" custT="1"/>
      <dgm:spPr/>
      <dgm:t>
        <a:bodyPr/>
        <a:lstStyle/>
        <a:p>
          <a:r>
            <a:rPr kumimoji="1" lang="zh-CN" altLang="en-US" sz="2800" b="1" dirty="0" smtClean="0">
              <a:solidFill>
                <a:srgbClr val="002060"/>
              </a:solidFill>
              <a:ea typeface="宋体" panose="02010600030101010101" pitchFamily="2" charset="-122"/>
            </a:rPr>
            <a:t>大类招生</a:t>
          </a:r>
          <a:endParaRPr kumimoji="1" lang="en-US" altLang="zh-CN" sz="2800" b="1" dirty="0" smtClean="0">
            <a:solidFill>
              <a:srgbClr val="002060"/>
            </a:solidFill>
            <a:ea typeface="宋体" panose="02010600030101010101" pitchFamily="2" charset="-122"/>
          </a:endParaRPr>
        </a:p>
        <a:p>
          <a:r>
            <a:rPr kumimoji="1" lang="zh-CN" altLang="en-US" sz="2800" b="1" dirty="0" smtClean="0">
              <a:solidFill>
                <a:srgbClr val="002060"/>
              </a:solidFill>
              <a:ea typeface="宋体" panose="02010600030101010101" pitchFamily="2" charset="-122"/>
            </a:rPr>
            <a:t>确定专业</a:t>
          </a:r>
          <a:endParaRPr lang="zh-CN" altLang="en-US" sz="2800" dirty="0">
            <a:solidFill>
              <a:srgbClr val="002060"/>
            </a:solidFill>
          </a:endParaRPr>
        </a:p>
      </dgm:t>
    </dgm:pt>
    <dgm:pt modelId="{70B5BBF2-A08B-4DD3-9FD0-35090D76E4E1}" type="parTrans" cxnId="{1576A313-03CB-4D63-9E2A-E969C642D29F}">
      <dgm:prSet/>
      <dgm:spPr/>
      <dgm:t>
        <a:bodyPr/>
        <a:lstStyle/>
        <a:p>
          <a:endParaRPr lang="zh-CN" altLang="en-US"/>
        </a:p>
      </dgm:t>
    </dgm:pt>
    <dgm:pt modelId="{FD39FC57-112E-494A-82AD-AE858AC15003}" type="sibTrans" cxnId="{1576A313-03CB-4D63-9E2A-E969C642D29F}">
      <dgm:prSet/>
      <dgm:spPr/>
      <dgm:t>
        <a:bodyPr/>
        <a:lstStyle/>
        <a:p>
          <a:endParaRPr lang="zh-CN" altLang="en-US"/>
        </a:p>
      </dgm:t>
    </dgm:pt>
    <dgm:pt modelId="{F33B9CDB-3DDC-4CD8-BDEC-AA38C892DDE6}">
      <dgm:prSet phldrT="[文本]" custT="1"/>
      <dgm:spPr/>
      <dgm:t>
        <a:bodyPr/>
        <a:lstStyle/>
        <a:p>
          <a:r>
            <a:rPr lang="zh-CN" altLang="en-US" sz="1800" b="1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rPr>
            <a:t>学生在</a:t>
          </a:r>
          <a:r>
            <a:rPr lang="zh-CN" altLang="en-US" sz="18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rPr>
            <a:t>第</a:t>
          </a:r>
          <a:r>
            <a:rPr lang="en-US" altLang="zh-CN" sz="18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rPr>
            <a:t>2</a:t>
          </a:r>
          <a:r>
            <a:rPr lang="zh-CN" altLang="en-US" sz="18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rPr>
            <a:t>学期开学初</a:t>
          </a:r>
          <a:r>
            <a:rPr lang="zh-CN" altLang="en-US" sz="1800" b="1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rPr>
            <a:t>在原专业类别内选报专业</a:t>
          </a:r>
          <a:endParaRPr lang="zh-CN" altLang="en-US" sz="1800" dirty="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EC71B034-1742-43AB-8E6C-190CA375B8FA}" type="parTrans" cxnId="{BD5CB810-E2E9-40E3-BC34-BAC529C2F422}">
      <dgm:prSet/>
      <dgm:spPr/>
      <dgm:t>
        <a:bodyPr/>
        <a:lstStyle/>
        <a:p>
          <a:endParaRPr lang="zh-CN" altLang="en-US"/>
        </a:p>
      </dgm:t>
    </dgm:pt>
    <dgm:pt modelId="{81686C9A-D3ED-43E2-A74F-6F101EAD6248}" type="sibTrans" cxnId="{BD5CB810-E2E9-40E3-BC34-BAC529C2F422}">
      <dgm:prSet/>
      <dgm:spPr/>
      <dgm:t>
        <a:bodyPr/>
        <a:lstStyle/>
        <a:p>
          <a:endParaRPr lang="zh-CN" altLang="en-US"/>
        </a:p>
      </dgm:t>
    </dgm:pt>
    <dgm:pt modelId="{F7BAA1F8-FCEF-44A5-AE74-BF40B307C619}">
      <dgm:prSet custT="1"/>
      <dgm:spPr/>
      <dgm:t>
        <a:bodyPr/>
        <a:lstStyle/>
        <a:p>
          <a:r>
            <a:rPr kumimoji="1" lang="zh-CN" altLang="zh-CN" sz="1800" b="1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rPr>
            <a:t>学院根据“志愿优先、参考学业”的原则</a:t>
          </a:r>
          <a:r>
            <a:rPr kumimoji="1" lang="zh-CN" altLang="en-US" sz="1800" b="1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rPr>
            <a:t>录取</a:t>
          </a:r>
          <a:endParaRPr kumimoji="1" lang="en-US" altLang="zh-CN" sz="1800" b="1" dirty="0">
            <a:solidFill>
              <a:schemeClr val="tx2"/>
            </a:solidFill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CB6F0F95-392A-4199-80ED-ABD7C2B5153A}" type="parTrans" cxnId="{BDD07A83-E485-487E-9E9E-59C50F8DEB88}">
      <dgm:prSet/>
      <dgm:spPr/>
      <dgm:t>
        <a:bodyPr/>
        <a:lstStyle/>
        <a:p>
          <a:endParaRPr lang="zh-CN" altLang="en-US"/>
        </a:p>
      </dgm:t>
    </dgm:pt>
    <dgm:pt modelId="{4DA5E992-3571-4CBB-B9C9-F40A58D332C1}" type="sibTrans" cxnId="{BDD07A83-E485-487E-9E9E-59C50F8DEB88}">
      <dgm:prSet/>
      <dgm:spPr/>
      <dgm:t>
        <a:bodyPr/>
        <a:lstStyle/>
        <a:p>
          <a:endParaRPr lang="zh-CN" altLang="en-US"/>
        </a:p>
      </dgm:t>
    </dgm:pt>
    <dgm:pt modelId="{8EBC1735-50C9-429E-BD01-1776499BBD12}">
      <dgm:prSet phldrT="[文本]" custT="1"/>
      <dgm:spPr/>
      <dgm:t>
        <a:bodyPr/>
        <a:lstStyle/>
        <a:p>
          <a:r>
            <a:rPr kumimoji="1" lang="zh-CN" altLang="en-US" sz="2800" b="1" dirty="0" smtClean="0">
              <a:solidFill>
                <a:srgbClr val="002060"/>
              </a:solidFill>
              <a:ea typeface="宋体" panose="02010600030101010101" pitchFamily="2" charset="-122"/>
            </a:rPr>
            <a:t>转专业</a:t>
          </a:r>
          <a:endParaRPr lang="zh-CN" altLang="en-US" sz="2800" dirty="0">
            <a:solidFill>
              <a:srgbClr val="002060"/>
            </a:solidFill>
          </a:endParaRPr>
        </a:p>
      </dgm:t>
    </dgm:pt>
    <dgm:pt modelId="{73465C14-F6AE-465A-AE1D-7678B811F1D4}" type="parTrans" cxnId="{F1BE2221-771D-487C-8E54-B155555E098C}">
      <dgm:prSet/>
      <dgm:spPr/>
      <dgm:t>
        <a:bodyPr/>
        <a:lstStyle/>
        <a:p>
          <a:endParaRPr lang="zh-CN" altLang="en-US"/>
        </a:p>
      </dgm:t>
    </dgm:pt>
    <dgm:pt modelId="{1DD5D169-AE7A-40CA-B6BD-B3588B7EE97F}" type="sibTrans" cxnId="{F1BE2221-771D-487C-8E54-B155555E098C}">
      <dgm:prSet/>
      <dgm:spPr/>
      <dgm:t>
        <a:bodyPr/>
        <a:lstStyle/>
        <a:p>
          <a:endParaRPr lang="zh-CN" altLang="en-US"/>
        </a:p>
      </dgm:t>
    </dgm:pt>
    <dgm:pt modelId="{A36FE1BE-3F45-41A7-851C-FD91A82BCD8E}">
      <dgm:prSet phldrT="[文本]" phldr="0" custT="1"/>
      <dgm:spPr/>
      <dgm:t>
        <a:bodyPr vert="horz" wrap="square"/>
        <a:lstStyle/>
        <a:p>
          <a:pPr marR="0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</a:pPr>
          <a:r>
            <a:rPr lang="zh-CN" altLang="en-US" sz="1800" b="1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rPr>
            <a:t>学生</a:t>
          </a:r>
          <a:r>
            <a:rPr lang="en-US" altLang="zh-CN" sz="1800" b="1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rPr>
            <a:t>(</a:t>
          </a:r>
          <a:r>
            <a:rPr lang="zh-CN" altLang="en-US" sz="1800" b="1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rPr>
            <a:t>除爱恩学院</a:t>
          </a:r>
          <a:r>
            <a:rPr lang="en-US" altLang="zh-CN" sz="1800" b="1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rPr>
            <a:t>)</a:t>
          </a:r>
          <a:r>
            <a:rPr lang="zh-CN" altLang="en-US" sz="1800" b="1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rPr>
            <a:t>可在</a:t>
          </a:r>
          <a:r>
            <a:rPr lang="zh-CN" altLang="en-US" sz="18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rPr>
            <a:t>大一或大二</a:t>
          </a:r>
          <a:r>
            <a:rPr lang="zh-CN" altLang="en-US" sz="1800" b="1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rPr>
            <a:t>申请转专业</a:t>
          </a:r>
          <a:endParaRPr lang="zh-CN" altLang="en-US" sz="1800" dirty="0">
            <a:solidFill>
              <a:schemeClr val="tx2"/>
            </a:solidFill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1586615C-1A14-4BFB-9F49-455B7C8D0970}" type="parTrans" cxnId="{B9C3AFCB-D1DD-48F7-A01F-C09A9B6937A8}">
      <dgm:prSet/>
      <dgm:spPr/>
      <dgm:t>
        <a:bodyPr/>
        <a:lstStyle/>
        <a:p>
          <a:endParaRPr lang="zh-CN" altLang="en-US"/>
        </a:p>
      </dgm:t>
    </dgm:pt>
    <dgm:pt modelId="{96D39802-2CD3-4435-996D-F847789F792D}" type="sibTrans" cxnId="{B9C3AFCB-D1DD-48F7-A01F-C09A9B6937A8}">
      <dgm:prSet/>
      <dgm:spPr/>
      <dgm:t>
        <a:bodyPr/>
        <a:lstStyle/>
        <a:p>
          <a:endParaRPr lang="zh-CN" altLang="en-US"/>
        </a:p>
      </dgm:t>
    </dgm:pt>
    <dgm:pt modelId="{6956E8A7-30CE-428D-A324-CA9D13FD8C73}">
      <dgm:prSet phldr="0" custT="1"/>
      <dgm:spPr/>
      <dgm:t>
        <a:bodyPr vert="horz" wrap="square"/>
        <a:lstStyle/>
        <a:p>
          <a:pPr marR="0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</a:pPr>
          <a:r>
            <a:rPr lang="zh-CN" altLang="zh-CN" sz="1800" b="1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rPr>
            <a:t>教务处于秋季学期第</a:t>
          </a:r>
          <a:r>
            <a:rPr lang="en-US" altLang="zh-CN" sz="1800" b="1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rPr>
            <a:t>13</a:t>
          </a:r>
          <a:r>
            <a:rPr lang="zh-CN" altLang="zh-CN" sz="1800" b="1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rPr>
            <a:t>周</a:t>
          </a:r>
          <a:r>
            <a:rPr lang="zh-CN" altLang="en-US" sz="1800" b="1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rPr>
            <a:t>左右</a:t>
          </a:r>
          <a:r>
            <a:rPr lang="zh-CN" altLang="zh-CN" sz="1800" b="1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rPr>
            <a:t>公布</a:t>
          </a:r>
          <a:r>
            <a:rPr lang="zh-CN" altLang="zh-CN" sz="18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rPr>
            <a:t>“</a:t>
          </a:r>
          <a:r>
            <a:rPr lang="zh-CN" altLang="en-US" sz="18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rPr>
            <a:t>转</a:t>
          </a:r>
          <a:r>
            <a:rPr lang="zh-CN" altLang="zh-CN" sz="18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rPr>
            <a:t>专业实施方案”</a:t>
          </a:r>
          <a:endParaRPr lang="zh-CN" altLang="en-US" sz="2300" dirty="0"/>
        </a:p>
      </dgm:t>
    </dgm:pt>
    <dgm:pt modelId="{C25443D8-56EF-4F28-B8F1-76FEBCEE6F41}" type="parTrans" cxnId="{34063E24-89DA-4805-98C8-B440058A94B3}">
      <dgm:prSet/>
      <dgm:spPr/>
    </dgm:pt>
    <dgm:pt modelId="{A60402EE-CD88-40C0-AE08-6203860AA52C}" type="sibTrans" cxnId="{34063E24-89DA-4805-98C8-B440058A94B3}">
      <dgm:prSet/>
      <dgm:spPr/>
    </dgm:pt>
    <dgm:pt modelId="{C34810F4-F0CB-43F1-8F90-48BD5B0293A8}" type="pres">
      <dgm:prSet presAssocID="{7820AC31-6D3B-4C3A-AF2E-A27FE7338AB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F4EDB4F-302F-40AB-A07A-3A46719DFB5D}" type="pres">
      <dgm:prSet presAssocID="{0880AE3D-EAC7-42B6-9784-BBFFA6424254}" presName="linNode" presStyleCnt="0"/>
      <dgm:spPr/>
    </dgm:pt>
    <dgm:pt modelId="{EDA0E8A1-A425-4855-A477-255156823FAE}" type="pres">
      <dgm:prSet presAssocID="{0880AE3D-EAC7-42B6-9784-BBFFA6424254}" presName="parentText" presStyleLbl="node1" presStyleIdx="0" presStyleCnt="2" custScaleY="80424" custLinFactNeighborY="-151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F80A7DF-CEBE-4FD2-A448-A406CC67ADEA}" type="pres">
      <dgm:prSet presAssocID="{0880AE3D-EAC7-42B6-9784-BBFFA6424254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C2D50E0-75B4-4467-87EE-3913E1A01610}" type="pres">
      <dgm:prSet presAssocID="{FD39FC57-112E-494A-82AD-AE858AC15003}" presName="sp" presStyleCnt="0"/>
      <dgm:spPr/>
    </dgm:pt>
    <dgm:pt modelId="{C584F36A-5E37-47E0-96C0-EACB373B7520}" type="pres">
      <dgm:prSet presAssocID="{8EBC1735-50C9-429E-BD01-1776499BBD12}" presName="linNode" presStyleCnt="0"/>
      <dgm:spPr/>
    </dgm:pt>
    <dgm:pt modelId="{D2087CD7-FA60-4001-92AE-9D3A2FF440F3}" type="pres">
      <dgm:prSet presAssocID="{8EBC1735-50C9-429E-BD01-1776499BBD12}" presName="parentText" presStyleLbl="node1" presStyleIdx="1" presStyleCnt="2" custScaleY="78792" custLinFactNeighborY="606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A2A82FC-FB56-4C22-9046-82295E4DF70C}" type="pres">
      <dgm:prSet presAssocID="{8EBC1735-50C9-429E-BD01-1776499BBD12}" presName="descendantText" presStyleLbl="alignAccFollowNode1" presStyleIdx="1" presStyleCnt="2" custScaleY="9274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BDD07A83-E485-487E-9E9E-59C50F8DEB88}" srcId="{0880AE3D-EAC7-42B6-9784-BBFFA6424254}" destId="{F7BAA1F8-FCEF-44A5-AE74-BF40B307C619}" srcOrd="1" destOrd="0" parTransId="{CB6F0F95-392A-4199-80ED-ABD7C2B5153A}" sibTransId="{4DA5E992-3571-4CBB-B9C9-F40A58D332C1}"/>
    <dgm:cxn modelId="{6B1D9DA4-19F7-4761-B311-A762236E2CF7}" type="presOf" srcId="{F7BAA1F8-FCEF-44A5-AE74-BF40B307C619}" destId="{BF80A7DF-CEBE-4FD2-A448-A406CC67ADEA}" srcOrd="0" destOrd="1" presId="urn:microsoft.com/office/officeart/2005/8/layout/vList5"/>
    <dgm:cxn modelId="{1B0890F5-1A60-41F4-A49F-0EE14259A354}" type="presOf" srcId="{0880AE3D-EAC7-42B6-9784-BBFFA6424254}" destId="{EDA0E8A1-A425-4855-A477-255156823FAE}" srcOrd="0" destOrd="0" presId="urn:microsoft.com/office/officeart/2005/8/layout/vList5"/>
    <dgm:cxn modelId="{BD5CB810-E2E9-40E3-BC34-BAC529C2F422}" srcId="{0880AE3D-EAC7-42B6-9784-BBFFA6424254}" destId="{F33B9CDB-3DDC-4CD8-BDEC-AA38C892DDE6}" srcOrd="0" destOrd="0" parTransId="{EC71B034-1742-43AB-8E6C-190CA375B8FA}" sibTransId="{81686C9A-D3ED-43E2-A74F-6F101EAD6248}"/>
    <dgm:cxn modelId="{1DBDEEB8-5428-46E3-80D0-C418DDC3083F}" type="presOf" srcId="{7820AC31-6D3B-4C3A-AF2E-A27FE7338AB2}" destId="{C34810F4-F0CB-43F1-8F90-48BD5B0293A8}" srcOrd="0" destOrd="0" presId="urn:microsoft.com/office/officeart/2005/8/layout/vList5"/>
    <dgm:cxn modelId="{34063E24-89DA-4805-98C8-B440058A94B3}" srcId="{8EBC1735-50C9-429E-BD01-1776499BBD12}" destId="{6956E8A7-30CE-428D-A324-CA9D13FD8C73}" srcOrd="1" destOrd="0" parTransId="{C25443D8-56EF-4F28-B8F1-76FEBCEE6F41}" sibTransId="{A60402EE-CD88-40C0-AE08-6203860AA52C}"/>
    <dgm:cxn modelId="{1576A313-03CB-4D63-9E2A-E969C642D29F}" srcId="{7820AC31-6D3B-4C3A-AF2E-A27FE7338AB2}" destId="{0880AE3D-EAC7-42B6-9784-BBFFA6424254}" srcOrd="0" destOrd="0" parTransId="{70B5BBF2-A08B-4DD3-9FD0-35090D76E4E1}" sibTransId="{FD39FC57-112E-494A-82AD-AE858AC15003}"/>
    <dgm:cxn modelId="{BC22477A-966D-4EFD-9F9F-123EC3FDB7C4}" type="presOf" srcId="{6956E8A7-30CE-428D-A324-CA9D13FD8C73}" destId="{9A2A82FC-FB56-4C22-9046-82295E4DF70C}" srcOrd="0" destOrd="1" presId="urn:microsoft.com/office/officeart/2005/8/layout/vList5"/>
    <dgm:cxn modelId="{F1BE2221-771D-487C-8E54-B155555E098C}" srcId="{7820AC31-6D3B-4C3A-AF2E-A27FE7338AB2}" destId="{8EBC1735-50C9-429E-BD01-1776499BBD12}" srcOrd="1" destOrd="0" parTransId="{73465C14-F6AE-465A-AE1D-7678B811F1D4}" sibTransId="{1DD5D169-AE7A-40CA-B6BD-B3588B7EE97F}"/>
    <dgm:cxn modelId="{83CA273F-597A-41B6-ABFB-08EEA35AD967}" type="presOf" srcId="{F33B9CDB-3DDC-4CD8-BDEC-AA38C892DDE6}" destId="{BF80A7DF-CEBE-4FD2-A448-A406CC67ADEA}" srcOrd="0" destOrd="0" presId="urn:microsoft.com/office/officeart/2005/8/layout/vList5"/>
    <dgm:cxn modelId="{770F9ABA-66A5-4E99-A5D3-0E9120C3F230}" type="presOf" srcId="{A36FE1BE-3F45-41A7-851C-FD91A82BCD8E}" destId="{9A2A82FC-FB56-4C22-9046-82295E4DF70C}" srcOrd="0" destOrd="0" presId="urn:microsoft.com/office/officeart/2005/8/layout/vList5"/>
    <dgm:cxn modelId="{B9C3AFCB-D1DD-48F7-A01F-C09A9B6937A8}" srcId="{8EBC1735-50C9-429E-BD01-1776499BBD12}" destId="{A36FE1BE-3F45-41A7-851C-FD91A82BCD8E}" srcOrd="0" destOrd="0" parTransId="{1586615C-1A14-4BFB-9F49-455B7C8D0970}" sibTransId="{96D39802-2CD3-4435-996D-F847789F792D}"/>
    <dgm:cxn modelId="{93FD9EC0-F525-443E-B36B-AE0040EE43E2}" type="presOf" srcId="{8EBC1735-50C9-429E-BD01-1776499BBD12}" destId="{D2087CD7-FA60-4001-92AE-9D3A2FF440F3}" srcOrd="0" destOrd="0" presId="urn:microsoft.com/office/officeart/2005/8/layout/vList5"/>
    <dgm:cxn modelId="{F0D5158A-9E7D-44C1-BD58-4EEBF4F4E234}" type="presParOf" srcId="{C34810F4-F0CB-43F1-8F90-48BD5B0293A8}" destId="{6F4EDB4F-302F-40AB-A07A-3A46719DFB5D}" srcOrd="0" destOrd="0" presId="urn:microsoft.com/office/officeart/2005/8/layout/vList5"/>
    <dgm:cxn modelId="{C7BFFD74-2459-4C4B-8D2A-71D83D1E55A5}" type="presParOf" srcId="{6F4EDB4F-302F-40AB-A07A-3A46719DFB5D}" destId="{EDA0E8A1-A425-4855-A477-255156823FAE}" srcOrd="0" destOrd="0" presId="urn:microsoft.com/office/officeart/2005/8/layout/vList5"/>
    <dgm:cxn modelId="{62B890B9-1FF2-4F3E-AEF9-2BB70E570D1E}" type="presParOf" srcId="{6F4EDB4F-302F-40AB-A07A-3A46719DFB5D}" destId="{BF80A7DF-CEBE-4FD2-A448-A406CC67ADEA}" srcOrd="1" destOrd="0" presId="urn:microsoft.com/office/officeart/2005/8/layout/vList5"/>
    <dgm:cxn modelId="{506D072E-B50B-4E6F-8119-F7B456CAE2DB}" type="presParOf" srcId="{C34810F4-F0CB-43F1-8F90-48BD5B0293A8}" destId="{DC2D50E0-75B4-4467-87EE-3913E1A01610}" srcOrd="1" destOrd="0" presId="urn:microsoft.com/office/officeart/2005/8/layout/vList5"/>
    <dgm:cxn modelId="{B3D29E31-A9E2-4057-BE6F-ADAEA88698BB}" type="presParOf" srcId="{C34810F4-F0CB-43F1-8F90-48BD5B0293A8}" destId="{C584F36A-5E37-47E0-96C0-EACB373B7520}" srcOrd="2" destOrd="0" presId="urn:microsoft.com/office/officeart/2005/8/layout/vList5"/>
    <dgm:cxn modelId="{4AE8E26E-6F8D-43DB-9BBE-A2D954DA990C}" type="presParOf" srcId="{C584F36A-5E37-47E0-96C0-EACB373B7520}" destId="{D2087CD7-FA60-4001-92AE-9D3A2FF440F3}" srcOrd="0" destOrd="0" presId="urn:microsoft.com/office/officeart/2005/8/layout/vList5"/>
    <dgm:cxn modelId="{EC6A9A31-6442-450D-AD56-C8792751B4F9}" type="presParOf" srcId="{C584F36A-5E37-47E0-96C0-EACB373B7520}" destId="{9A2A82FC-FB56-4C22-9046-82295E4DF70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45DCF91-5E6B-455B-9098-3CE833671B04}" type="doc">
      <dgm:prSet loTypeId="urn:microsoft.com/office/officeart/2005/8/layout/hList7#1" loCatId="list" qsTypeId="urn:microsoft.com/office/officeart/2005/8/quickstyle/simple1#2" qsCatId="simple" csTypeId="urn:microsoft.com/office/officeart/2005/8/colors/accent1_2#2" csCatId="accent1" phldr="1"/>
      <dgm:spPr/>
    </dgm:pt>
    <dgm:pt modelId="{E55568E3-4446-469B-B9E4-9B82B6A3C64C}">
      <dgm:prSet phldrT="[文本]" custT="1"/>
      <dgm:spPr/>
      <dgm:t>
        <a:bodyPr/>
        <a:lstStyle/>
        <a:p>
          <a:r>
            <a:rPr lang="zh-CN" altLang="en-US" sz="3600" b="1" dirty="0" smtClean="0">
              <a:latin typeface="华文新魏" panose="02010800040101010101" pitchFamily="2" charset="-122"/>
              <a:ea typeface="华文新魏" panose="02010800040101010101" pitchFamily="2" charset="-122"/>
            </a:rPr>
            <a:t>人文艺术</a:t>
          </a:r>
          <a:endParaRPr lang="zh-CN" altLang="en-US" sz="3600" b="1" dirty="0">
            <a:latin typeface="华文新魏" panose="02010800040101010101" pitchFamily="2" charset="-122"/>
            <a:ea typeface="华文新魏" panose="02010800040101010101" pitchFamily="2" charset="-122"/>
          </a:endParaRPr>
        </a:p>
      </dgm:t>
    </dgm:pt>
    <dgm:pt modelId="{FA66B5F8-5EDE-43A4-A532-F8CC820A9ADB}" type="parTrans" cxnId="{E242C246-2337-4C0B-9146-99393C3E8D0E}">
      <dgm:prSet/>
      <dgm:spPr/>
      <dgm:t>
        <a:bodyPr/>
        <a:lstStyle/>
        <a:p>
          <a:endParaRPr lang="zh-CN" altLang="en-US"/>
        </a:p>
      </dgm:t>
    </dgm:pt>
    <dgm:pt modelId="{148F9068-4FD8-414E-915D-BE2E82EE84E8}" type="sibTrans" cxnId="{E242C246-2337-4C0B-9146-99393C3E8D0E}">
      <dgm:prSet/>
      <dgm:spPr/>
      <dgm:t>
        <a:bodyPr/>
        <a:lstStyle/>
        <a:p>
          <a:endParaRPr lang="zh-CN" altLang="en-US"/>
        </a:p>
      </dgm:t>
    </dgm:pt>
    <dgm:pt modelId="{B1256B0A-A918-4805-9A04-B5D7B1187955}">
      <dgm:prSet phldrT="[文本]" custT="1"/>
      <dgm:spPr/>
      <dgm:t>
        <a:bodyPr/>
        <a:lstStyle/>
        <a:p>
          <a:r>
            <a:rPr lang="zh-CN" altLang="en-US" sz="3600" b="1" dirty="0" smtClean="0">
              <a:latin typeface="华文新魏" panose="02010800040101010101" pitchFamily="2" charset="-122"/>
              <a:ea typeface="华文新魏" panose="02010800040101010101" pitchFamily="2" charset="-122"/>
            </a:rPr>
            <a:t>自然科技</a:t>
          </a:r>
          <a:endParaRPr lang="zh-CN" altLang="en-US" sz="3600" b="1" dirty="0">
            <a:latin typeface="华文新魏" panose="02010800040101010101" pitchFamily="2" charset="-122"/>
            <a:ea typeface="华文新魏" panose="02010800040101010101" pitchFamily="2" charset="-122"/>
          </a:endParaRPr>
        </a:p>
      </dgm:t>
    </dgm:pt>
    <dgm:pt modelId="{1AC80655-02DC-4223-B7B4-65C0B3FF884E}" type="parTrans" cxnId="{E4DA3ED4-79F9-40D9-9862-59A472695D9B}">
      <dgm:prSet/>
      <dgm:spPr/>
      <dgm:t>
        <a:bodyPr/>
        <a:lstStyle/>
        <a:p>
          <a:endParaRPr lang="zh-CN" altLang="en-US"/>
        </a:p>
      </dgm:t>
    </dgm:pt>
    <dgm:pt modelId="{41359764-0194-4A6D-BD3B-D6BAB0A9AE1E}" type="sibTrans" cxnId="{E4DA3ED4-79F9-40D9-9862-59A472695D9B}">
      <dgm:prSet/>
      <dgm:spPr/>
      <dgm:t>
        <a:bodyPr/>
        <a:lstStyle/>
        <a:p>
          <a:endParaRPr lang="zh-CN" altLang="en-US"/>
        </a:p>
      </dgm:t>
    </dgm:pt>
    <dgm:pt modelId="{547EA81E-D10D-4A94-A0F9-40E4C8882690}">
      <dgm:prSet phldrT="[文本]" custT="1"/>
      <dgm:spPr/>
      <dgm:t>
        <a:bodyPr/>
        <a:lstStyle/>
        <a:p>
          <a:r>
            <a:rPr lang="zh-CN" altLang="en-US" sz="3600" b="1" dirty="0" smtClean="0">
              <a:latin typeface="华文新魏" panose="02010800040101010101" pitchFamily="2" charset="-122"/>
              <a:ea typeface="华文新魏" panose="02010800040101010101" pitchFamily="2" charset="-122"/>
            </a:rPr>
            <a:t>经济社会</a:t>
          </a:r>
          <a:endParaRPr lang="zh-CN" altLang="en-US" sz="3600" b="1" dirty="0">
            <a:latin typeface="华文新魏" panose="02010800040101010101" pitchFamily="2" charset="-122"/>
            <a:ea typeface="华文新魏" panose="02010800040101010101" pitchFamily="2" charset="-122"/>
          </a:endParaRPr>
        </a:p>
      </dgm:t>
    </dgm:pt>
    <dgm:pt modelId="{8DC9F84A-2A41-4B3F-88D7-8157D80FA462}" type="parTrans" cxnId="{8A84B842-0948-4890-A2F9-FE592ADE5302}">
      <dgm:prSet/>
      <dgm:spPr/>
      <dgm:t>
        <a:bodyPr/>
        <a:lstStyle/>
        <a:p>
          <a:endParaRPr lang="zh-CN" altLang="en-US"/>
        </a:p>
      </dgm:t>
    </dgm:pt>
    <dgm:pt modelId="{4ECD572E-3BA8-4CB8-944A-9FB1C4F28F0F}" type="sibTrans" cxnId="{8A84B842-0948-4890-A2F9-FE592ADE5302}">
      <dgm:prSet/>
      <dgm:spPr/>
      <dgm:t>
        <a:bodyPr/>
        <a:lstStyle/>
        <a:p>
          <a:endParaRPr lang="zh-CN" altLang="en-US"/>
        </a:p>
      </dgm:t>
    </dgm:pt>
    <dgm:pt modelId="{79990129-555C-4ADD-AAE7-B1ED7B3B01DC}">
      <dgm:prSet phldrT="[文本]"/>
      <dgm:spPr/>
      <dgm:t>
        <a:bodyPr/>
        <a:lstStyle/>
        <a:p>
          <a:r>
            <a:rPr lang="zh-CN" altLang="en-US" b="1" dirty="0" smtClean="0">
              <a:latin typeface="华文新魏" panose="02010800040101010101" pitchFamily="2" charset="-122"/>
              <a:ea typeface="华文新魏" panose="02010800040101010101" pitchFamily="2" charset="-122"/>
            </a:rPr>
            <a:t>海洋生命</a:t>
          </a:r>
          <a:endParaRPr lang="zh-CN" altLang="en-US" b="1" dirty="0">
            <a:latin typeface="华文新魏" panose="02010800040101010101" pitchFamily="2" charset="-122"/>
            <a:ea typeface="华文新魏" panose="02010800040101010101" pitchFamily="2" charset="-122"/>
          </a:endParaRPr>
        </a:p>
      </dgm:t>
    </dgm:pt>
    <dgm:pt modelId="{A184AB4A-E6F6-42D6-AE48-84107A7D74B0}" type="parTrans" cxnId="{989FF5A2-2F59-42EF-821D-C53593518DD5}">
      <dgm:prSet/>
      <dgm:spPr/>
      <dgm:t>
        <a:bodyPr/>
        <a:lstStyle/>
        <a:p>
          <a:endParaRPr lang="zh-CN" altLang="en-US"/>
        </a:p>
      </dgm:t>
    </dgm:pt>
    <dgm:pt modelId="{A0911FBD-F387-41F1-84F6-EEB696FA529D}" type="sibTrans" cxnId="{989FF5A2-2F59-42EF-821D-C53593518DD5}">
      <dgm:prSet/>
      <dgm:spPr/>
      <dgm:t>
        <a:bodyPr/>
        <a:lstStyle/>
        <a:p>
          <a:endParaRPr lang="zh-CN" altLang="en-US"/>
        </a:p>
      </dgm:t>
    </dgm:pt>
    <dgm:pt modelId="{0FBE24F9-A383-4B5E-BA8A-CFD040660524}">
      <dgm:prSet phldrT="[文本]"/>
      <dgm:spPr/>
      <dgm:t>
        <a:bodyPr/>
        <a:lstStyle/>
        <a:p>
          <a:r>
            <a:rPr lang="zh-CN" altLang="en-US" b="1" dirty="0" smtClean="0">
              <a:latin typeface="华文新魏" panose="02010800040101010101" pitchFamily="2" charset="-122"/>
              <a:ea typeface="华文新魏" panose="02010800040101010101" pitchFamily="2" charset="-122"/>
            </a:rPr>
            <a:t>思想政治</a:t>
          </a:r>
          <a:endParaRPr lang="zh-CN" altLang="en-US" b="1" dirty="0">
            <a:latin typeface="华文新魏" panose="02010800040101010101" pitchFamily="2" charset="-122"/>
            <a:ea typeface="华文新魏" panose="02010800040101010101" pitchFamily="2" charset="-122"/>
          </a:endParaRPr>
        </a:p>
      </dgm:t>
    </dgm:pt>
    <dgm:pt modelId="{14DF7FB8-B279-4CF4-BF84-41D6E1EA9EC5}" type="parTrans" cxnId="{D650C223-B298-4FF6-92A1-EAE170190E86}">
      <dgm:prSet/>
      <dgm:spPr/>
      <dgm:t>
        <a:bodyPr/>
        <a:lstStyle/>
        <a:p>
          <a:endParaRPr lang="zh-CN" altLang="en-US"/>
        </a:p>
      </dgm:t>
    </dgm:pt>
    <dgm:pt modelId="{CE18DA64-754D-47EF-83C5-8AFE1A9D1153}" type="sibTrans" cxnId="{D650C223-B298-4FF6-92A1-EAE170190E86}">
      <dgm:prSet/>
      <dgm:spPr/>
      <dgm:t>
        <a:bodyPr/>
        <a:lstStyle/>
        <a:p>
          <a:endParaRPr lang="zh-CN" altLang="en-US"/>
        </a:p>
      </dgm:t>
    </dgm:pt>
    <dgm:pt modelId="{927F8D69-CDA8-4B97-AD03-D3EB23FD6775}" type="pres">
      <dgm:prSet presAssocID="{945DCF91-5E6B-455B-9098-3CE833671B04}" presName="Name0" presStyleCnt="0">
        <dgm:presLayoutVars>
          <dgm:dir/>
          <dgm:resizeHandles val="exact"/>
        </dgm:presLayoutVars>
      </dgm:prSet>
      <dgm:spPr/>
    </dgm:pt>
    <dgm:pt modelId="{DB82EE9A-85CA-4889-8882-E1F204E398AB}" type="pres">
      <dgm:prSet presAssocID="{945DCF91-5E6B-455B-9098-3CE833671B04}" presName="fgShape" presStyleLbl="fgShp" presStyleIdx="0" presStyleCnt="1" custLinFactNeighborX="1087" custLinFactNeighborY="-58333"/>
      <dgm:spPr/>
    </dgm:pt>
    <dgm:pt modelId="{9DBD9C10-E9A5-47CC-B575-1A6D24F7BE25}" type="pres">
      <dgm:prSet presAssocID="{945DCF91-5E6B-455B-9098-3CE833671B04}" presName="linComp" presStyleCnt="0"/>
      <dgm:spPr/>
    </dgm:pt>
    <dgm:pt modelId="{578AEF3F-72C4-4C30-85EA-EA7970BB6E6C}" type="pres">
      <dgm:prSet presAssocID="{E55568E3-4446-469B-B9E4-9B82B6A3C64C}" presName="compNode" presStyleCnt="0"/>
      <dgm:spPr/>
    </dgm:pt>
    <dgm:pt modelId="{2BE50C00-7EBC-44F5-8DE8-913E7BDBDFAB}" type="pres">
      <dgm:prSet presAssocID="{E55568E3-4446-469B-B9E4-9B82B6A3C64C}" presName="bkgdShape" presStyleLbl="node1" presStyleIdx="0" presStyleCnt="5" custLinFactNeighborX="-38330"/>
      <dgm:spPr/>
      <dgm:t>
        <a:bodyPr/>
        <a:lstStyle/>
        <a:p>
          <a:endParaRPr lang="zh-CN" altLang="en-US"/>
        </a:p>
      </dgm:t>
    </dgm:pt>
    <dgm:pt modelId="{5F1FE980-B637-4D01-87EB-424BAA7EA23E}" type="pres">
      <dgm:prSet presAssocID="{E55568E3-4446-469B-B9E4-9B82B6A3C64C}" presName="nodeTx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ED6CBFF-2D2C-4CFD-AF9C-3B33746085BA}" type="pres">
      <dgm:prSet presAssocID="{E55568E3-4446-469B-B9E4-9B82B6A3C64C}" presName="invisiNode" presStyleLbl="node1" presStyleIdx="0" presStyleCnt="5"/>
      <dgm:spPr/>
    </dgm:pt>
    <dgm:pt modelId="{1BB3A29D-3EF1-41B4-AB53-A55006C2DFB2}" type="pres">
      <dgm:prSet presAssocID="{E55568E3-4446-469B-B9E4-9B82B6A3C64C}" presName="imagNode" presStyleLbl="fgImgPlace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CF1549A-6C2F-4941-94F2-47FD7759D00F}" type="pres">
      <dgm:prSet presAssocID="{148F9068-4FD8-414E-915D-BE2E82EE84E8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23BB6658-502E-463B-9408-CE8FAEAD33A6}" type="pres">
      <dgm:prSet presAssocID="{547EA81E-D10D-4A94-A0F9-40E4C8882690}" presName="compNode" presStyleCnt="0"/>
      <dgm:spPr/>
    </dgm:pt>
    <dgm:pt modelId="{1985D898-5011-4E19-BEFF-87A95782D063}" type="pres">
      <dgm:prSet presAssocID="{547EA81E-D10D-4A94-A0F9-40E4C8882690}" presName="bkgdShape" presStyleLbl="node1" presStyleIdx="1" presStyleCnt="5"/>
      <dgm:spPr/>
      <dgm:t>
        <a:bodyPr/>
        <a:lstStyle/>
        <a:p>
          <a:endParaRPr lang="zh-CN" altLang="en-US"/>
        </a:p>
      </dgm:t>
    </dgm:pt>
    <dgm:pt modelId="{BEB6BFB5-4EC9-4D49-BF2B-D8A3054B7FD3}" type="pres">
      <dgm:prSet presAssocID="{547EA81E-D10D-4A94-A0F9-40E4C8882690}" presName="nodeT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C908E32-E34B-455C-9C25-1749528E5BDC}" type="pres">
      <dgm:prSet presAssocID="{547EA81E-D10D-4A94-A0F9-40E4C8882690}" presName="invisiNode" presStyleLbl="node1" presStyleIdx="1" presStyleCnt="5"/>
      <dgm:spPr/>
    </dgm:pt>
    <dgm:pt modelId="{78C41A12-154C-46E1-866B-812A6B851FF0}" type="pres">
      <dgm:prSet presAssocID="{547EA81E-D10D-4A94-A0F9-40E4C8882690}" presName="imagNode" presStyleLbl="fgImgPlace1" presStyleIdx="1" presStyleCnt="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B4893456-5C3A-4B4F-9CD7-359F1CF40697}" type="pres">
      <dgm:prSet presAssocID="{4ECD572E-3BA8-4CB8-944A-9FB1C4F28F0F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B2D146D4-36E9-4416-90B5-9EAE122EBF4F}" type="pres">
      <dgm:prSet presAssocID="{B1256B0A-A918-4805-9A04-B5D7B1187955}" presName="compNode" presStyleCnt="0"/>
      <dgm:spPr/>
    </dgm:pt>
    <dgm:pt modelId="{EAAE6AFC-A00A-4EBB-B6E9-B8E4FE2B60D2}" type="pres">
      <dgm:prSet presAssocID="{B1256B0A-A918-4805-9A04-B5D7B1187955}" presName="bkgdShape" presStyleLbl="node1" presStyleIdx="2" presStyleCnt="5" custLinFactNeighborX="-1200"/>
      <dgm:spPr/>
      <dgm:t>
        <a:bodyPr/>
        <a:lstStyle/>
        <a:p>
          <a:endParaRPr lang="zh-CN" altLang="en-US"/>
        </a:p>
      </dgm:t>
    </dgm:pt>
    <dgm:pt modelId="{4281FF49-0FE6-4CC5-8CFE-7728F57D0E14}" type="pres">
      <dgm:prSet presAssocID="{B1256B0A-A918-4805-9A04-B5D7B1187955}" presName="nodeT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77D8C6D-E171-496C-B02B-C8D6634FBBBC}" type="pres">
      <dgm:prSet presAssocID="{B1256B0A-A918-4805-9A04-B5D7B1187955}" presName="invisiNode" presStyleLbl="node1" presStyleIdx="2" presStyleCnt="5"/>
      <dgm:spPr/>
    </dgm:pt>
    <dgm:pt modelId="{EB65B6D8-8537-45E8-8CB7-2597742A6FEC}" type="pres">
      <dgm:prSet presAssocID="{B1256B0A-A918-4805-9A04-B5D7B1187955}" presName="imagNode" presStyleLbl="fgImgPlace1" presStyleIdx="2" presStyleCnt="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BB8429BC-0120-4CCC-8B4F-B227AA3940A9}" type="pres">
      <dgm:prSet presAssocID="{41359764-0194-4A6D-BD3B-D6BAB0A9AE1E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A03C4EF0-258A-4284-9106-61A28086160B}" type="pres">
      <dgm:prSet presAssocID="{79990129-555C-4ADD-AAE7-B1ED7B3B01DC}" presName="compNode" presStyleCnt="0"/>
      <dgm:spPr/>
    </dgm:pt>
    <dgm:pt modelId="{1D598B46-FBFF-4840-893B-1C7DC4E9AC43}" type="pres">
      <dgm:prSet presAssocID="{79990129-555C-4ADD-AAE7-B1ED7B3B01DC}" presName="bkgdShape" presStyleLbl="node1" presStyleIdx="3" presStyleCnt="5" custLinFactNeighborX="-1799"/>
      <dgm:spPr/>
      <dgm:t>
        <a:bodyPr/>
        <a:lstStyle/>
        <a:p>
          <a:endParaRPr lang="zh-CN" altLang="en-US"/>
        </a:p>
      </dgm:t>
    </dgm:pt>
    <dgm:pt modelId="{EED9FE05-6110-448B-905B-D0CAFE6DC47D}" type="pres">
      <dgm:prSet presAssocID="{79990129-555C-4ADD-AAE7-B1ED7B3B01DC}" presName="nodeT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6006ACE-27E8-42C3-A451-72E27B525868}" type="pres">
      <dgm:prSet presAssocID="{79990129-555C-4ADD-AAE7-B1ED7B3B01DC}" presName="invisiNode" presStyleLbl="node1" presStyleIdx="3" presStyleCnt="5"/>
      <dgm:spPr/>
    </dgm:pt>
    <dgm:pt modelId="{248D7AA7-926C-47D3-8CE3-E968933360D2}" type="pres">
      <dgm:prSet presAssocID="{79990129-555C-4ADD-AAE7-B1ED7B3B01DC}" presName="imagNode" presStyleLbl="fgImgPlace1" presStyleIdx="3" presStyleCnt="5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785B7E85-62F0-4591-8F13-E294848B221A}" type="pres">
      <dgm:prSet presAssocID="{A0911FBD-F387-41F1-84F6-EEB696FA529D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A5CEFBC0-E8DC-4D65-B57F-C8E03A9E6D57}" type="pres">
      <dgm:prSet presAssocID="{0FBE24F9-A383-4B5E-BA8A-CFD040660524}" presName="compNode" presStyleCnt="0"/>
      <dgm:spPr/>
    </dgm:pt>
    <dgm:pt modelId="{250CD72D-4393-4D58-8CC2-7D1F85C47C64}" type="pres">
      <dgm:prSet presAssocID="{0FBE24F9-A383-4B5E-BA8A-CFD040660524}" presName="bkgdShape" presStyleLbl="node1" presStyleIdx="4" presStyleCnt="5" custLinFactNeighborX="-2400"/>
      <dgm:spPr/>
      <dgm:t>
        <a:bodyPr/>
        <a:lstStyle/>
        <a:p>
          <a:endParaRPr lang="zh-CN" altLang="en-US"/>
        </a:p>
      </dgm:t>
    </dgm:pt>
    <dgm:pt modelId="{D12F4EBA-5652-4BB2-B700-8DD5580A7B65}" type="pres">
      <dgm:prSet presAssocID="{0FBE24F9-A383-4B5E-BA8A-CFD040660524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ACA0907-AE6E-4324-BA0F-F1CB9B925D4E}" type="pres">
      <dgm:prSet presAssocID="{0FBE24F9-A383-4B5E-BA8A-CFD040660524}" presName="invisiNode" presStyleLbl="node1" presStyleIdx="4" presStyleCnt="5"/>
      <dgm:spPr/>
    </dgm:pt>
    <dgm:pt modelId="{D7EF315C-3CA5-4290-8F9F-F400580C550B}" type="pres">
      <dgm:prSet presAssocID="{0FBE24F9-A383-4B5E-BA8A-CFD040660524}" presName="imagNode" presStyleLbl="fgImgPlace1" presStyleIdx="4" presStyleCnt="5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E242C246-2337-4C0B-9146-99393C3E8D0E}" srcId="{945DCF91-5E6B-455B-9098-3CE833671B04}" destId="{E55568E3-4446-469B-B9E4-9B82B6A3C64C}" srcOrd="0" destOrd="0" parTransId="{FA66B5F8-5EDE-43A4-A532-F8CC820A9ADB}" sibTransId="{148F9068-4FD8-414E-915D-BE2E82EE84E8}"/>
    <dgm:cxn modelId="{9F348CA5-E7A6-42D8-883D-00D558B54D67}" type="presOf" srcId="{4ECD572E-3BA8-4CB8-944A-9FB1C4F28F0F}" destId="{B4893456-5C3A-4B4F-9CD7-359F1CF40697}" srcOrd="0" destOrd="0" presId="urn:microsoft.com/office/officeart/2005/8/layout/hList7#1"/>
    <dgm:cxn modelId="{6CC716E0-790F-4371-A948-47AC833D16F8}" type="presOf" srcId="{547EA81E-D10D-4A94-A0F9-40E4C8882690}" destId="{BEB6BFB5-4EC9-4D49-BF2B-D8A3054B7FD3}" srcOrd="1" destOrd="0" presId="urn:microsoft.com/office/officeart/2005/8/layout/hList7#1"/>
    <dgm:cxn modelId="{E4DA3ED4-79F9-40D9-9862-59A472695D9B}" srcId="{945DCF91-5E6B-455B-9098-3CE833671B04}" destId="{B1256B0A-A918-4805-9A04-B5D7B1187955}" srcOrd="2" destOrd="0" parTransId="{1AC80655-02DC-4223-B7B4-65C0B3FF884E}" sibTransId="{41359764-0194-4A6D-BD3B-D6BAB0A9AE1E}"/>
    <dgm:cxn modelId="{A4F0A3CD-125F-4043-8E9A-12F7A83971FB}" type="presOf" srcId="{547EA81E-D10D-4A94-A0F9-40E4C8882690}" destId="{1985D898-5011-4E19-BEFF-87A95782D063}" srcOrd="0" destOrd="0" presId="urn:microsoft.com/office/officeart/2005/8/layout/hList7#1"/>
    <dgm:cxn modelId="{15D00304-BEC9-49A2-A455-1182C4EB0AFF}" type="presOf" srcId="{79990129-555C-4ADD-AAE7-B1ED7B3B01DC}" destId="{1D598B46-FBFF-4840-893B-1C7DC4E9AC43}" srcOrd="0" destOrd="0" presId="urn:microsoft.com/office/officeart/2005/8/layout/hList7#1"/>
    <dgm:cxn modelId="{F74E9C6C-39F7-4D2A-86D2-CF652CFD330A}" type="presOf" srcId="{B1256B0A-A918-4805-9A04-B5D7B1187955}" destId="{4281FF49-0FE6-4CC5-8CFE-7728F57D0E14}" srcOrd="1" destOrd="0" presId="urn:microsoft.com/office/officeart/2005/8/layout/hList7#1"/>
    <dgm:cxn modelId="{FBFBFD12-29A3-43E9-85A5-BB53EAB2FE89}" type="presOf" srcId="{41359764-0194-4A6D-BD3B-D6BAB0A9AE1E}" destId="{BB8429BC-0120-4CCC-8B4F-B227AA3940A9}" srcOrd="0" destOrd="0" presId="urn:microsoft.com/office/officeart/2005/8/layout/hList7#1"/>
    <dgm:cxn modelId="{989FF5A2-2F59-42EF-821D-C53593518DD5}" srcId="{945DCF91-5E6B-455B-9098-3CE833671B04}" destId="{79990129-555C-4ADD-AAE7-B1ED7B3B01DC}" srcOrd="3" destOrd="0" parTransId="{A184AB4A-E6F6-42D6-AE48-84107A7D74B0}" sibTransId="{A0911FBD-F387-41F1-84F6-EEB696FA529D}"/>
    <dgm:cxn modelId="{6628BA64-3DEE-4A17-BA12-DEEC32FEBC95}" type="presOf" srcId="{E55568E3-4446-469B-B9E4-9B82B6A3C64C}" destId="{5F1FE980-B637-4D01-87EB-424BAA7EA23E}" srcOrd="1" destOrd="0" presId="urn:microsoft.com/office/officeart/2005/8/layout/hList7#1"/>
    <dgm:cxn modelId="{1D497159-BF5F-43D7-B3B9-045CFBD3569F}" type="presOf" srcId="{E55568E3-4446-469B-B9E4-9B82B6A3C64C}" destId="{2BE50C00-7EBC-44F5-8DE8-913E7BDBDFAB}" srcOrd="0" destOrd="0" presId="urn:microsoft.com/office/officeart/2005/8/layout/hList7#1"/>
    <dgm:cxn modelId="{D650C223-B298-4FF6-92A1-EAE170190E86}" srcId="{945DCF91-5E6B-455B-9098-3CE833671B04}" destId="{0FBE24F9-A383-4B5E-BA8A-CFD040660524}" srcOrd="4" destOrd="0" parTransId="{14DF7FB8-B279-4CF4-BF84-41D6E1EA9EC5}" sibTransId="{CE18DA64-754D-47EF-83C5-8AFE1A9D1153}"/>
    <dgm:cxn modelId="{FB9A9133-429C-4B79-A708-E30DC895B77F}" type="presOf" srcId="{B1256B0A-A918-4805-9A04-B5D7B1187955}" destId="{EAAE6AFC-A00A-4EBB-B6E9-B8E4FE2B60D2}" srcOrd="0" destOrd="0" presId="urn:microsoft.com/office/officeart/2005/8/layout/hList7#1"/>
    <dgm:cxn modelId="{8A84B842-0948-4890-A2F9-FE592ADE5302}" srcId="{945DCF91-5E6B-455B-9098-3CE833671B04}" destId="{547EA81E-D10D-4A94-A0F9-40E4C8882690}" srcOrd="1" destOrd="0" parTransId="{8DC9F84A-2A41-4B3F-88D7-8157D80FA462}" sibTransId="{4ECD572E-3BA8-4CB8-944A-9FB1C4F28F0F}"/>
    <dgm:cxn modelId="{93BF9BDE-BE17-46A2-8A7E-2535220B9EA5}" type="presOf" srcId="{79990129-555C-4ADD-AAE7-B1ED7B3B01DC}" destId="{EED9FE05-6110-448B-905B-D0CAFE6DC47D}" srcOrd="1" destOrd="0" presId="urn:microsoft.com/office/officeart/2005/8/layout/hList7#1"/>
    <dgm:cxn modelId="{99200B58-4B4E-4E47-8486-BB9F957AF959}" type="presOf" srcId="{0FBE24F9-A383-4B5E-BA8A-CFD040660524}" destId="{250CD72D-4393-4D58-8CC2-7D1F85C47C64}" srcOrd="0" destOrd="0" presId="urn:microsoft.com/office/officeart/2005/8/layout/hList7#1"/>
    <dgm:cxn modelId="{9E74D5CB-0916-4D8D-BB89-64E8CC2B360C}" type="presOf" srcId="{945DCF91-5E6B-455B-9098-3CE833671B04}" destId="{927F8D69-CDA8-4B97-AD03-D3EB23FD6775}" srcOrd="0" destOrd="0" presId="urn:microsoft.com/office/officeart/2005/8/layout/hList7#1"/>
    <dgm:cxn modelId="{C926113C-BEEB-45BE-B9C3-4DED2F03FE6A}" type="presOf" srcId="{148F9068-4FD8-414E-915D-BE2E82EE84E8}" destId="{3CF1549A-6C2F-4941-94F2-47FD7759D00F}" srcOrd="0" destOrd="0" presId="urn:microsoft.com/office/officeart/2005/8/layout/hList7#1"/>
    <dgm:cxn modelId="{BA124E97-6A75-4FD0-B596-A0B45AB7CF6E}" type="presOf" srcId="{A0911FBD-F387-41F1-84F6-EEB696FA529D}" destId="{785B7E85-62F0-4591-8F13-E294848B221A}" srcOrd="0" destOrd="0" presId="urn:microsoft.com/office/officeart/2005/8/layout/hList7#1"/>
    <dgm:cxn modelId="{E899A6EE-953A-43BF-9BE8-6F1B32436EA0}" type="presOf" srcId="{0FBE24F9-A383-4B5E-BA8A-CFD040660524}" destId="{D12F4EBA-5652-4BB2-B700-8DD5580A7B65}" srcOrd="1" destOrd="0" presId="urn:microsoft.com/office/officeart/2005/8/layout/hList7#1"/>
    <dgm:cxn modelId="{00D55026-95ED-42EE-9F1A-D2C5F8317D91}" type="presParOf" srcId="{927F8D69-CDA8-4B97-AD03-D3EB23FD6775}" destId="{DB82EE9A-85CA-4889-8882-E1F204E398AB}" srcOrd="0" destOrd="0" presId="urn:microsoft.com/office/officeart/2005/8/layout/hList7#1"/>
    <dgm:cxn modelId="{8A9E3BE3-A1B3-4E9A-940A-AB467504D418}" type="presParOf" srcId="{927F8D69-CDA8-4B97-AD03-D3EB23FD6775}" destId="{9DBD9C10-E9A5-47CC-B575-1A6D24F7BE25}" srcOrd="1" destOrd="0" presId="urn:microsoft.com/office/officeart/2005/8/layout/hList7#1"/>
    <dgm:cxn modelId="{71E364EE-2BB8-46FA-952C-0722135FDA0E}" type="presParOf" srcId="{9DBD9C10-E9A5-47CC-B575-1A6D24F7BE25}" destId="{578AEF3F-72C4-4C30-85EA-EA7970BB6E6C}" srcOrd="0" destOrd="0" presId="urn:microsoft.com/office/officeart/2005/8/layout/hList7#1"/>
    <dgm:cxn modelId="{4798C8AF-C63A-4597-B6D1-DA4226408E7C}" type="presParOf" srcId="{578AEF3F-72C4-4C30-85EA-EA7970BB6E6C}" destId="{2BE50C00-7EBC-44F5-8DE8-913E7BDBDFAB}" srcOrd="0" destOrd="0" presId="urn:microsoft.com/office/officeart/2005/8/layout/hList7#1"/>
    <dgm:cxn modelId="{64D08CF4-FC4D-44AC-A83F-F2CD4D759AC1}" type="presParOf" srcId="{578AEF3F-72C4-4C30-85EA-EA7970BB6E6C}" destId="{5F1FE980-B637-4D01-87EB-424BAA7EA23E}" srcOrd="1" destOrd="0" presId="urn:microsoft.com/office/officeart/2005/8/layout/hList7#1"/>
    <dgm:cxn modelId="{267CA662-FFDC-4E86-9A7D-B7D2222CE9E7}" type="presParOf" srcId="{578AEF3F-72C4-4C30-85EA-EA7970BB6E6C}" destId="{3ED6CBFF-2D2C-4CFD-AF9C-3B33746085BA}" srcOrd="2" destOrd="0" presId="urn:microsoft.com/office/officeart/2005/8/layout/hList7#1"/>
    <dgm:cxn modelId="{29E5EB4C-7B15-4195-BCA6-800F21A6BD1A}" type="presParOf" srcId="{578AEF3F-72C4-4C30-85EA-EA7970BB6E6C}" destId="{1BB3A29D-3EF1-41B4-AB53-A55006C2DFB2}" srcOrd="3" destOrd="0" presId="urn:microsoft.com/office/officeart/2005/8/layout/hList7#1"/>
    <dgm:cxn modelId="{4643F3FD-FE11-4E15-90A5-D12475C1AF8A}" type="presParOf" srcId="{9DBD9C10-E9A5-47CC-B575-1A6D24F7BE25}" destId="{3CF1549A-6C2F-4941-94F2-47FD7759D00F}" srcOrd="1" destOrd="0" presId="urn:microsoft.com/office/officeart/2005/8/layout/hList7#1"/>
    <dgm:cxn modelId="{78D3AF73-480F-43CA-ABC4-95447A6EEB8A}" type="presParOf" srcId="{9DBD9C10-E9A5-47CC-B575-1A6D24F7BE25}" destId="{23BB6658-502E-463B-9408-CE8FAEAD33A6}" srcOrd="2" destOrd="0" presId="urn:microsoft.com/office/officeart/2005/8/layout/hList7#1"/>
    <dgm:cxn modelId="{86B88807-BD8C-4088-972E-BDD5CC979C93}" type="presParOf" srcId="{23BB6658-502E-463B-9408-CE8FAEAD33A6}" destId="{1985D898-5011-4E19-BEFF-87A95782D063}" srcOrd="0" destOrd="0" presId="urn:microsoft.com/office/officeart/2005/8/layout/hList7#1"/>
    <dgm:cxn modelId="{CC961754-2135-43ED-9084-4B727F987FEC}" type="presParOf" srcId="{23BB6658-502E-463B-9408-CE8FAEAD33A6}" destId="{BEB6BFB5-4EC9-4D49-BF2B-D8A3054B7FD3}" srcOrd="1" destOrd="0" presId="urn:microsoft.com/office/officeart/2005/8/layout/hList7#1"/>
    <dgm:cxn modelId="{F9103A30-F215-47B8-BEFF-7EB27D5E0C14}" type="presParOf" srcId="{23BB6658-502E-463B-9408-CE8FAEAD33A6}" destId="{3C908E32-E34B-455C-9C25-1749528E5BDC}" srcOrd="2" destOrd="0" presId="urn:microsoft.com/office/officeart/2005/8/layout/hList7#1"/>
    <dgm:cxn modelId="{2A703DE4-449F-4E13-A6E6-02A9D372FC78}" type="presParOf" srcId="{23BB6658-502E-463B-9408-CE8FAEAD33A6}" destId="{78C41A12-154C-46E1-866B-812A6B851FF0}" srcOrd="3" destOrd="0" presId="urn:microsoft.com/office/officeart/2005/8/layout/hList7#1"/>
    <dgm:cxn modelId="{B1653204-47C4-497F-B85B-733812628CC5}" type="presParOf" srcId="{9DBD9C10-E9A5-47CC-B575-1A6D24F7BE25}" destId="{B4893456-5C3A-4B4F-9CD7-359F1CF40697}" srcOrd="3" destOrd="0" presId="urn:microsoft.com/office/officeart/2005/8/layout/hList7#1"/>
    <dgm:cxn modelId="{6F85424C-903E-4A28-8F71-0DAD87E06CF2}" type="presParOf" srcId="{9DBD9C10-E9A5-47CC-B575-1A6D24F7BE25}" destId="{B2D146D4-36E9-4416-90B5-9EAE122EBF4F}" srcOrd="4" destOrd="0" presId="urn:microsoft.com/office/officeart/2005/8/layout/hList7#1"/>
    <dgm:cxn modelId="{AA46436D-76C9-4D07-894B-CE939B918005}" type="presParOf" srcId="{B2D146D4-36E9-4416-90B5-9EAE122EBF4F}" destId="{EAAE6AFC-A00A-4EBB-B6E9-B8E4FE2B60D2}" srcOrd="0" destOrd="0" presId="urn:microsoft.com/office/officeart/2005/8/layout/hList7#1"/>
    <dgm:cxn modelId="{FA25247B-A584-4595-98E5-A4A8810FE9B4}" type="presParOf" srcId="{B2D146D4-36E9-4416-90B5-9EAE122EBF4F}" destId="{4281FF49-0FE6-4CC5-8CFE-7728F57D0E14}" srcOrd="1" destOrd="0" presId="urn:microsoft.com/office/officeart/2005/8/layout/hList7#1"/>
    <dgm:cxn modelId="{9CA7D666-7A71-4047-9724-891B81BCE748}" type="presParOf" srcId="{B2D146D4-36E9-4416-90B5-9EAE122EBF4F}" destId="{877D8C6D-E171-496C-B02B-C8D6634FBBBC}" srcOrd="2" destOrd="0" presId="urn:microsoft.com/office/officeart/2005/8/layout/hList7#1"/>
    <dgm:cxn modelId="{1165D324-8D07-44CD-95BE-F1517D1CDB8E}" type="presParOf" srcId="{B2D146D4-36E9-4416-90B5-9EAE122EBF4F}" destId="{EB65B6D8-8537-45E8-8CB7-2597742A6FEC}" srcOrd="3" destOrd="0" presId="urn:microsoft.com/office/officeart/2005/8/layout/hList7#1"/>
    <dgm:cxn modelId="{4E78B7F7-1733-48E1-A70C-D0D40F8D2356}" type="presParOf" srcId="{9DBD9C10-E9A5-47CC-B575-1A6D24F7BE25}" destId="{BB8429BC-0120-4CCC-8B4F-B227AA3940A9}" srcOrd="5" destOrd="0" presId="urn:microsoft.com/office/officeart/2005/8/layout/hList7#1"/>
    <dgm:cxn modelId="{A4DA57ED-5257-480E-921B-360CF71E0189}" type="presParOf" srcId="{9DBD9C10-E9A5-47CC-B575-1A6D24F7BE25}" destId="{A03C4EF0-258A-4284-9106-61A28086160B}" srcOrd="6" destOrd="0" presId="urn:microsoft.com/office/officeart/2005/8/layout/hList7#1"/>
    <dgm:cxn modelId="{34F59EE2-6009-4C83-8A1B-3ABC3A67E8A2}" type="presParOf" srcId="{A03C4EF0-258A-4284-9106-61A28086160B}" destId="{1D598B46-FBFF-4840-893B-1C7DC4E9AC43}" srcOrd="0" destOrd="0" presId="urn:microsoft.com/office/officeart/2005/8/layout/hList7#1"/>
    <dgm:cxn modelId="{EDD8F6BF-EDC0-45FC-A62D-0929AC4CAFDA}" type="presParOf" srcId="{A03C4EF0-258A-4284-9106-61A28086160B}" destId="{EED9FE05-6110-448B-905B-D0CAFE6DC47D}" srcOrd="1" destOrd="0" presId="urn:microsoft.com/office/officeart/2005/8/layout/hList7#1"/>
    <dgm:cxn modelId="{5A915601-B0A9-4072-9AC8-72B326052C99}" type="presParOf" srcId="{A03C4EF0-258A-4284-9106-61A28086160B}" destId="{96006ACE-27E8-42C3-A451-72E27B525868}" srcOrd="2" destOrd="0" presId="urn:microsoft.com/office/officeart/2005/8/layout/hList7#1"/>
    <dgm:cxn modelId="{65A19718-2309-4B5D-A63F-1E2872412DFA}" type="presParOf" srcId="{A03C4EF0-258A-4284-9106-61A28086160B}" destId="{248D7AA7-926C-47D3-8CE3-E968933360D2}" srcOrd="3" destOrd="0" presId="urn:microsoft.com/office/officeart/2005/8/layout/hList7#1"/>
    <dgm:cxn modelId="{751397A3-FF46-400A-86C7-122414208B05}" type="presParOf" srcId="{9DBD9C10-E9A5-47CC-B575-1A6D24F7BE25}" destId="{785B7E85-62F0-4591-8F13-E294848B221A}" srcOrd="7" destOrd="0" presId="urn:microsoft.com/office/officeart/2005/8/layout/hList7#1"/>
    <dgm:cxn modelId="{A5CB252A-653F-49AB-8956-EB2E55ECC8BE}" type="presParOf" srcId="{9DBD9C10-E9A5-47CC-B575-1A6D24F7BE25}" destId="{A5CEFBC0-E8DC-4D65-B57F-C8E03A9E6D57}" srcOrd="8" destOrd="0" presId="urn:microsoft.com/office/officeart/2005/8/layout/hList7#1"/>
    <dgm:cxn modelId="{CE93A5C2-52B9-4361-911C-D85D40C78316}" type="presParOf" srcId="{A5CEFBC0-E8DC-4D65-B57F-C8E03A9E6D57}" destId="{250CD72D-4393-4D58-8CC2-7D1F85C47C64}" srcOrd="0" destOrd="0" presId="urn:microsoft.com/office/officeart/2005/8/layout/hList7#1"/>
    <dgm:cxn modelId="{31F90E74-FD8F-4DF9-8D4D-71FAFFF8E519}" type="presParOf" srcId="{A5CEFBC0-E8DC-4D65-B57F-C8E03A9E6D57}" destId="{D12F4EBA-5652-4BB2-B700-8DD5580A7B65}" srcOrd="1" destOrd="0" presId="urn:microsoft.com/office/officeart/2005/8/layout/hList7#1"/>
    <dgm:cxn modelId="{BF8437AD-DA65-4A1E-B965-0F200B0A03B9}" type="presParOf" srcId="{A5CEFBC0-E8DC-4D65-B57F-C8E03A9E6D57}" destId="{3ACA0907-AE6E-4324-BA0F-F1CB9B925D4E}" srcOrd="2" destOrd="0" presId="urn:microsoft.com/office/officeart/2005/8/layout/hList7#1"/>
    <dgm:cxn modelId="{37BE76B4-01B0-48B9-AC7D-93C2D9C6A2E4}" type="presParOf" srcId="{A5CEFBC0-E8DC-4D65-B57F-C8E03A9E6D57}" destId="{D7EF315C-3CA5-4290-8F9F-F400580C550B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80A7DF-CEBE-4FD2-A448-A406CC67ADEA}">
      <dsp:nvSpPr>
        <dsp:cNvPr id="0" name=""/>
        <dsp:cNvSpPr/>
      </dsp:nvSpPr>
      <dsp:spPr>
        <a:xfrm rot="5400000">
          <a:off x="4706016" y="-1736974"/>
          <a:ext cx="1780222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b="1" kern="12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rPr>
            <a:t>学生在</a:t>
          </a:r>
          <a:r>
            <a:rPr lang="zh-CN" altLang="en-US" sz="1800" b="1" kern="1200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rPr>
            <a:t>第</a:t>
          </a:r>
          <a:r>
            <a:rPr lang="en-US" altLang="zh-CN" sz="1800" b="1" kern="1200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rPr>
            <a:t>2</a:t>
          </a:r>
          <a:r>
            <a:rPr lang="zh-CN" altLang="en-US" sz="1800" b="1" kern="1200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rPr>
            <a:t>学期开学初</a:t>
          </a:r>
          <a:r>
            <a:rPr lang="zh-CN" altLang="en-US" sz="1800" b="1" kern="12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rPr>
            <a:t>在原专业类别内选报专业</a:t>
          </a:r>
          <a:endParaRPr lang="zh-CN" altLang="en-US" sz="1800" kern="1200" dirty="0">
            <a:latin typeface="宋体" panose="02010600030101010101" pitchFamily="2" charset="-122"/>
            <a:ea typeface="宋体" panose="02010600030101010101" pitchFamily="2" charset="-122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zh-CN" altLang="zh-CN" sz="1800" b="1" kern="12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rPr>
            <a:t>学院根据“志愿优先、参考学业”的原则</a:t>
          </a:r>
          <a:r>
            <a:rPr kumimoji="1" lang="zh-CN" altLang="en-US" sz="1800" b="1" kern="12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rPr>
            <a:t>录取</a:t>
          </a:r>
          <a:endParaRPr kumimoji="1" lang="en-US" altLang="zh-CN" sz="1800" b="1" kern="1200" dirty="0">
            <a:solidFill>
              <a:schemeClr val="tx2"/>
            </a:solidFill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 rot="-5400000">
        <a:off x="2962656" y="93289"/>
        <a:ext cx="5180041" cy="1606416"/>
      </dsp:txXfrm>
    </dsp:sp>
    <dsp:sp modelId="{EDA0E8A1-A425-4855-A477-255156823FAE}">
      <dsp:nvSpPr>
        <dsp:cNvPr id="0" name=""/>
        <dsp:cNvSpPr/>
      </dsp:nvSpPr>
      <dsp:spPr>
        <a:xfrm>
          <a:off x="0" y="0"/>
          <a:ext cx="2962656" cy="178965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zh-CN" altLang="en-US" sz="2800" b="1" kern="1200" dirty="0" smtClean="0">
              <a:solidFill>
                <a:srgbClr val="002060"/>
              </a:solidFill>
              <a:ea typeface="宋体" panose="02010600030101010101" pitchFamily="2" charset="-122"/>
            </a:rPr>
            <a:t>大类招生</a:t>
          </a:r>
          <a:endParaRPr kumimoji="1" lang="en-US" altLang="zh-CN" sz="2800" b="1" kern="1200" dirty="0" smtClean="0">
            <a:solidFill>
              <a:srgbClr val="002060"/>
            </a:solidFill>
            <a:ea typeface="宋体" panose="02010600030101010101" pitchFamily="2" charset="-122"/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zh-CN" altLang="en-US" sz="2800" b="1" kern="1200" dirty="0" smtClean="0">
              <a:solidFill>
                <a:srgbClr val="002060"/>
              </a:solidFill>
              <a:ea typeface="宋体" panose="02010600030101010101" pitchFamily="2" charset="-122"/>
            </a:rPr>
            <a:t>确定专业</a:t>
          </a:r>
          <a:endParaRPr lang="zh-CN" altLang="en-US" sz="2800" kern="1200" dirty="0">
            <a:solidFill>
              <a:srgbClr val="002060"/>
            </a:solidFill>
          </a:endParaRPr>
        </a:p>
      </dsp:txBody>
      <dsp:txXfrm>
        <a:off x="87364" y="87364"/>
        <a:ext cx="2787928" cy="1614929"/>
      </dsp:txXfrm>
    </dsp:sp>
    <dsp:sp modelId="{9A2A82FC-FB56-4C22-9046-82295E4DF70C}">
      <dsp:nvSpPr>
        <dsp:cNvPr id="0" name=""/>
        <dsp:cNvSpPr/>
      </dsp:nvSpPr>
      <dsp:spPr>
        <a:xfrm rot="5400000">
          <a:off x="4770558" y="145788"/>
          <a:ext cx="1651138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marR="0" lvl="1" indent="-171450" algn="l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</a:pPr>
          <a:r>
            <a:rPr lang="zh-CN" altLang="en-US" sz="1800" b="1" kern="12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rPr>
            <a:t>学生</a:t>
          </a:r>
          <a:r>
            <a:rPr lang="en-US" altLang="zh-CN" sz="1800" b="1" kern="12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rPr>
            <a:t>(</a:t>
          </a:r>
          <a:r>
            <a:rPr lang="zh-CN" altLang="en-US" sz="1800" b="1" kern="12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rPr>
            <a:t>除爱恩学院</a:t>
          </a:r>
          <a:r>
            <a:rPr lang="en-US" altLang="zh-CN" sz="1800" b="1" kern="12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rPr>
            <a:t>)</a:t>
          </a:r>
          <a:r>
            <a:rPr lang="zh-CN" altLang="en-US" sz="1800" b="1" kern="12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rPr>
            <a:t>可在</a:t>
          </a:r>
          <a:r>
            <a:rPr lang="zh-CN" altLang="en-US" sz="1800" b="1" kern="1200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rPr>
            <a:t>大一或大二</a:t>
          </a:r>
          <a:r>
            <a:rPr lang="zh-CN" altLang="en-US" sz="1800" b="1" kern="12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rPr>
            <a:t>申请转专业</a:t>
          </a:r>
          <a:endParaRPr lang="zh-CN" altLang="en-US" sz="1800" kern="1200" dirty="0">
            <a:solidFill>
              <a:schemeClr val="tx2"/>
            </a:solidFill>
            <a:latin typeface="宋体" panose="02010600030101010101" pitchFamily="2" charset="-122"/>
            <a:ea typeface="宋体" panose="02010600030101010101" pitchFamily="2" charset="-122"/>
          </a:endParaRPr>
        </a:p>
        <a:p>
          <a:pPr marL="171450" marR="0" lvl="1" indent="-171450" algn="l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</a:pPr>
          <a:r>
            <a:rPr lang="zh-CN" altLang="zh-CN" sz="1800" b="1" kern="12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rPr>
            <a:t>教务处于秋季学期第</a:t>
          </a:r>
          <a:r>
            <a:rPr lang="en-US" altLang="zh-CN" sz="1800" b="1" kern="12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rPr>
            <a:t>13</a:t>
          </a:r>
          <a:r>
            <a:rPr lang="zh-CN" altLang="zh-CN" sz="1800" b="1" kern="12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rPr>
            <a:t>周</a:t>
          </a:r>
          <a:r>
            <a:rPr lang="zh-CN" altLang="en-US" sz="1800" b="1" kern="12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rPr>
            <a:t>左右</a:t>
          </a:r>
          <a:r>
            <a:rPr lang="zh-CN" altLang="zh-CN" sz="1800" b="1" kern="12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rPr>
            <a:t>公布</a:t>
          </a:r>
          <a:r>
            <a:rPr lang="zh-CN" altLang="zh-CN" sz="1800" b="1" kern="1200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rPr>
            <a:t>“</a:t>
          </a:r>
          <a:r>
            <a:rPr lang="zh-CN" altLang="en-US" sz="1800" b="1" kern="1200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rPr>
            <a:t>转</a:t>
          </a:r>
          <a:r>
            <a:rPr lang="zh-CN" altLang="zh-CN" sz="1800" b="1" kern="1200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rPr>
            <a:t>专业实施方案”</a:t>
          </a:r>
          <a:endParaRPr lang="zh-CN" altLang="en-US" sz="2300" kern="1200" dirty="0"/>
        </a:p>
      </dsp:txBody>
      <dsp:txXfrm rot="-5400000">
        <a:off x="2962655" y="2034293"/>
        <a:ext cx="5186342" cy="1489934"/>
      </dsp:txXfrm>
    </dsp:sp>
    <dsp:sp modelId="{D2087CD7-FA60-4001-92AE-9D3A2FF440F3}">
      <dsp:nvSpPr>
        <dsp:cNvPr id="0" name=""/>
        <dsp:cNvSpPr/>
      </dsp:nvSpPr>
      <dsp:spPr>
        <a:xfrm>
          <a:off x="0" y="1904258"/>
          <a:ext cx="2962656" cy="17533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zh-CN" altLang="en-US" sz="2800" b="1" kern="1200" dirty="0" smtClean="0">
              <a:solidFill>
                <a:srgbClr val="002060"/>
              </a:solidFill>
              <a:ea typeface="宋体" panose="02010600030101010101" pitchFamily="2" charset="-122"/>
            </a:rPr>
            <a:t>转专业</a:t>
          </a:r>
          <a:endParaRPr lang="zh-CN" altLang="en-US" sz="2800" kern="1200" dirty="0">
            <a:solidFill>
              <a:srgbClr val="002060"/>
            </a:solidFill>
          </a:endParaRPr>
        </a:p>
      </dsp:txBody>
      <dsp:txXfrm>
        <a:off x="85591" y="1989849"/>
        <a:ext cx="2791474" cy="15821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E50C00-7EBC-44F5-8DE8-913E7BDBDFAB}">
      <dsp:nvSpPr>
        <dsp:cNvPr id="0" name=""/>
        <dsp:cNvSpPr/>
      </dsp:nvSpPr>
      <dsp:spPr>
        <a:xfrm>
          <a:off x="0" y="0"/>
          <a:ext cx="1488281" cy="4064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 kern="1200" dirty="0" smtClean="0">
              <a:latin typeface="华文新魏" panose="02010800040101010101" pitchFamily="2" charset="-122"/>
              <a:ea typeface="华文新魏" panose="02010800040101010101" pitchFamily="2" charset="-122"/>
            </a:rPr>
            <a:t>人文艺术</a:t>
          </a:r>
          <a:endParaRPr lang="zh-CN" altLang="en-US" sz="3600" b="1" kern="1200" dirty="0">
            <a:latin typeface="华文新魏" panose="02010800040101010101" pitchFamily="2" charset="-122"/>
            <a:ea typeface="华文新魏" panose="02010800040101010101" pitchFamily="2" charset="-122"/>
          </a:endParaRPr>
        </a:p>
      </dsp:txBody>
      <dsp:txXfrm>
        <a:off x="0" y="1625600"/>
        <a:ext cx="1488281" cy="1625600"/>
      </dsp:txXfrm>
    </dsp:sp>
    <dsp:sp modelId="{1BB3A29D-3EF1-41B4-AB53-A55006C2DFB2}">
      <dsp:nvSpPr>
        <dsp:cNvPr id="0" name=""/>
        <dsp:cNvSpPr/>
      </dsp:nvSpPr>
      <dsp:spPr>
        <a:xfrm>
          <a:off x="67484" y="243840"/>
          <a:ext cx="1353312" cy="135331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85D898-5011-4E19-BEFF-87A95782D063}">
      <dsp:nvSpPr>
        <dsp:cNvPr id="0" name=""/>
        <dsp:cNvSpPr/>
      </dsp:nvSpPr>
      <dsp:spPr>
        <a:xfrm>
          <a:off x="1532929" y="0"/>
          <a:ext cx="1488281" cy="4064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 kern="1200" dirty="0" smtClean="0">
              <a:latin typeface="华文新魏" panose="02010800040101010101" pitchFamily="2" charset="-122"/>
              <a:ea typeface="华文新魏" panose="02010800040101010101" pitchFamily="2" charset="-122"/>
            </a:rPr>
            <a:t>经济社会</a:t>
          </a:r>
          <a:endParaRPr lang="zh-CN" altLang="en-US" sz="3600" b="1" kern="1200" dirty="0">
            <a:latin typeface="华文新魏" panose="02010800040101010101" pitchFamily="2" charset="-122"/>
            <a:ea typeface="华文新魏" panose="02010800040101010101" pitchFamily="2" charset="-122"/>
          </a:endParaRPr>
        </a:p>
      </dsp:txBody>
      <dsp:txXfrm>
        <a:off x="1532929" y="1625600"/>
        <a:ext cx="1488281" cy="1625600"/>
      </dsp:txXfrm>
    </dsp:sp>
    <dsp:sp modelId="{78C41A12-154C-46E1-866B-812A6B851FF0}">
      <dsp:nvSpPr>
        <dsp:cNvPr id="0" name=""/>
        <dsp:cNvSpPr/>
      </dsp:nvSpPr>
      <dsp:spPr>
        <a:xfrm>
          <a:off x="1600414" y="243840"/>
          <a:ext cx="1353312" cy="1353312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AE6AFC-A00A-4EBB-B6E9-B8E4FE2B60D2}">
      <dsp:nvSpPr>
        <dsp:cNvPr id="0" name=""/>
        <dsp:cNvSpPr/>
      </dsp:nvSpPr>
      <dsp:spPr>
        <a:xfrm>
          <a:off x="3048000" y="0"/>
          <a:ext cx="1488281" cy="4064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 kern="1200" dirty="0" smtClean="0">
              <a:latin typeface="华文新魏" panose="02010800040101010101" pitchFamily="2" charset="-122"/>
              <a:ea typeface="华文新魏" panose="02010800040101010101" pitchFamily="2" charset="-122"/>
            </a:rPr>
            <a:t>自然科技</a:t>
          </a:r>
          <a:endParaRPr lang="zh-CN" altLang="en-US" sz="3600" b="1" kern="1200" dirty="0">
            <a:latin typeface="华文新魏" panose="02010800040101010101" pitchFamily="2" charset="-122"/>
            <a:ea typeface="华文新魏" panose="02010800040101010101" pitchFamily="2" charset="-122"/>
          </a:endParaRPr>
        </a:p>
      </dsp:txBody>
      <dsp:txXfrm>
        <a:off x="3048000" y="1625600"/>
        <a:ext cx="1488281" cy="1625600"/>
      </dsp:txXfrm>
    </dsp:sp>
    <dsp:sp modelId="{EB65B6D8-8537-45E8-8CB7-2597742A6FEC}">
      <dsp:nvSpPr>
        <dsp:cNvPr id="0" name=""/>
        <dsp:cNvSpPr/>
      </dsp:nvSpPr>
      <dsp:spPr>
        <a:xfrm>
          <a:off x="3133344" y="243840"/>
          <a:ext cx="1353312" cy="1353312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598B46-FBFF-4840-893B-1C7DC4E9AC43}">
      <dsp:nvSpPr>
        <dsp:cNvPr id="0" name=""/>
        <dsp:cNvSpPr/>
      </dsp:nvSpPr>
      <dsp:spPr>
        <a:xfrm>
          <a:off x="4572014" y="0"/>
          <a:ext cx="1488281" cy="4064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 kern="1200" dirty="0" smtClean="0">
              <a:latin typeface="华文新魏" panose="02010800040101010101" pitchFamily="2" charset="-122"/>
              <a:ea typeface="华文新魏" panose="02010800040101010101" pitchFamily="2" charset="-122"/>
            </a:rPr>
            <a:t>海洋生命</a:t>
          </a:r>
          <a:endParaRPr lang="zh-CN" altLang="en-US" sz="3600" b="1" kern="1200" dirty="0">
            <a:latin typeface="华文新魏" panose="02010800040101010101" pitchFamily="2" charset="-122"/>
            <a:ea typeface="华文新魏" panose="02010800040101010101" pitchFamily="2" charset="-122"/>
          </a:endParaRPr>
        </a:p>
      </dsp:txBody>
      <dsp:txXfrm>
        <a:off x="4572014" y="1625600"/>
        <a:ext cx="1488281" cy="1625600"/>
      </dsp:txXfrm>
    </dsp:sp>
    <dsp:sp modelId="{248D7AA7-926C-47D3-8CE3-E968933360D2}">
      <dsp:nvSpPr>
        <dsp:cNvPr id="0" name=""/>
        <dsp:cNvSpPr/>
      </dsp:nvSpPr>
      <dsp:spPr>
        <a:xfrm>
          <a:off x="4666273" y="243840"/>
          <a:ext cx="1353312" cy="1353312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0CD72D-4393-4D58-8CC2-7D1F85C47C64}">
      <dsp:nvSpPr>
        <dsp:cNvPr id="0" name=""/>
        <dsp:cNvSpPr/>
      </dsp:nvSpPr>
      <dsp:spPr>
        <a:xfrm>
          <a:off x="6095999" y="0"/>
          <a:ext cx="1488281" cy="4064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 kern="1200" dirty="0" smtClean="0">
              <a:latin typeface="华文新魏" panose="02010800040101010101" pitchFamily="2" charset="-122"/>
              <a:ea typeface="华文新魏" panose="02010800040101010101" pitchFamily="2" charset="-122"/>
            </a:rPr>
            <a:t>思想政治</a:t>
          </a:r>
          <a:endParaRPr lang="zh-CN" altLang="en-US" sz="3600" b="1" kern="1200" dirty="0">
            <a:latin typeface="华文新魏" panose="02010800040101010101" pitchFamily="2" charset="-122"/>
            <a:ea typeface="华文新魏" panose="02010800040101010101" pitchFamily="2" charset="-122"/>
          </a:endParaRPr>
        </a:p>
      </dsp:txBody>
      <dsp:txXfrm>
        <a:off x="6095999" y="1625600"/>
        <a:ext cx="1488281" cy="1625600"/>
      </dsp:txXfrm>
    </dsp:sp>
    <dsp:sp modelId="{D7EF315C-3CA5-4290-8F9F-F400580C550B}">
      <dsp:nvSpPr>
        <dsp:cNvPr id="0" name=""/>
        <dsp:cNvSpPr/>
      </dsp:nvSpPr>
      <dsp:spPr>
        <a:xfrm>
          <a:off x="6199203" y="243840"/>
          <a:ext cx="1353312" cy="1353312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82EE9A-85CA-4889-8882-E1F204E398AB}">
      <dsp:nvSpPr>
        <dsp:cNvPr id="0" name=""/>
        <dsp:cNvSpPr/>
      </dsp:nvSpPr>
      <dsp:spPr>
        <a:xfrm>
          <a:off x="381003" y="2895602"/>
          <a:ext cx="7010400" cy="609600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stBulletLvl" val="2"/>
              <dgm:param type="txAnchorHorzCh" val="ctr"/>
              <dgm:param type="txAnchorVert" val="mid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8163" cy="4492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buFontTx/>
              <a:buNone/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40750"/>
            <a:ext cx="3078163" cy="4492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buFontTx/>
              <a:buNone/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8540750"/>
            <a:ext cx="3078163" cy="4492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z="1200" strike="noStrike" noProof="1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8163" cy="4492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buFontTx/>
              <a:buNone/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196" name="Rectangle 4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03338" y="674688"/>
            <a:ext cx="4495800" cy="337185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8197" name="Rectangle 5"/>
          <p:cNvSpPr>
            <a:spLocks noGrp="1"/>
          </p:cNvSpPr>
          <p:nvPr>
            <p:ph type="body" sz="quarter"/>
          </p:nvPr>
        </p:nvSpPr>
        <p:spPr>
          <a:xfrm>
            <a:off x="709613" y="4270375"/>
            <a:ext cx="5683250" cy="404653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 indent="0"/>
            <a:r>
              <a:rPr lang="zh-CN" altLang="en-US" dirty="0"/>
              <a:t>第二级</a:t>
            </a:r>
          </a:p>
          <a:p>
            <a:pPr lvl="2" indent="0"/>
            <a:r>
              <a:rPr lang="zh-CN" altLang="en-US" dirty="0"/>
              <a:t>第三级</a:t>
            </a:r>
          </a:p>
          <a:p>
            <a:pPr lvl="3" indent="0"/>
            <a:r>
              <a:rPr lang="zh-CN" altLang="en-US" dirty="0"/>
              <a:t>第四级</a:t>
            </a:r>
          </a:p>
          <a:p>
            <a:pPr lvl="4" indent="0"/>
            <a:r>
              <a:rPr lang="zh-CN" altLang="en-US" dirty="0"/>
              <a:t>第五级</a:t>
            </a:r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540750"/>
            <a:ext cx="3078163" cy="4492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buFontTx/>
              <a:buNone/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8540750"/>
            <a:ext cx="3078163" cy="4492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z="1200" strike="noStrike" noProof="1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7"/>
          <p:cNvSpPr txBox="1">
            <a:spLocks noGrp="1"/>
          </p:cNvSpPr>
          <p:nvPr>
            <p:ph type="sldNum" sz="quarter"/>
          </p:nvPr>
        </p:nvSpPr>
        <p:spPr>
          <a:xfrm>
            <a:off x="4022725" y="8540750"/>
            <a:ext cx="3078163" cy="449263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1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2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0243" name="Rectangle 3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 txBox="1">
            <a:spLocks noGrp="1"/>
          </p:cNvSpPr>
          <p:nvPr>
            <p:ph type="sldNum" sz="quarter"/>
          </p:nvPr>
        </p:nvSpPr>
        <p:spPr>
          <a:xfrm>
            <a:off x="4022725" y="8540750"/>
            <a:ext cx="3078163" cy="449263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2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0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2291" name="Rectangle 3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7"/>
          <p:cNvSpPr txBox="1">
            <a:spLocks noGrp="1"/>
          </p:cNvSpPr>
          <p:nvPr>
            <p:ph type="sldNum" sz="quarter"/>
          </p:nvPr>
        </p:nvSpPr>
        <p:spPr>
          <a:xfrm>
            <a:off x="4022725" y="8540750"/>
            <a:ext cx="3078163" cy="449263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3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38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339" name="Rectangle 3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4029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 txBox="1">
            <a:spLocks noGrp="1"/>
          </p:cNvSpPr>
          <p:nvPr>
            <p:ph type="sldNum" sz="quarter"/>
          </p:nvPr>
        </p:nvSpPr>
        <p:spPr>
          <a:xfrm>
            <a:off x="4022725" y="8540750"/>
            <a:ext cx="3078163" cy="449263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36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54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9155" name="Rectangle 3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jpeg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.jpeg"/><Relationship Id="rId4" Type="http://schemas.openxmlformats.org/officeDocument/2006/relationships/oleObject" Target="../embeddings/oleObject4.bin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5"/>
          <p:cNvSpPr>
            <a:spLocks noChangeArrowheads="1"/>
          </p:cNvSpPr>
          <p:nvPr/>
        </p:nvSpPr>
        <p:spPr bwMode="ltGray">
          <a:xfrm>
            <a:off x="0" y="981075"/>
            <a:ext cx="9144000" cy="1444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" name="Object 16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981075"/>
          </a:xfrm>
          <a:prstGeom prst="rect">
            <a:avLst/>
          </a:prstGeom>
          <a:noFill/>
          <a:ln w="38100">
            <a:noFill/>
          </a:ln>
        </p:spPr>
      </p:pic>
      <p:graphicFrame>
        <p:nvGraphicFramePr>
          <p:cNvPr id="3076" name="Object 17"/>
          <p:cNvGraphicFramePr/>
          <p:nvPr/>
        </p:nvGraphicFramePr>
        <p:xfrm>
          <a:off x="0" y="2420938"/>
          <a:ext cx="9144000" cy="3529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r:id="rId4" imgW="7829550" imgH="3762375" progId="Photoshop.Image.6">
                  <p:embed/>
                </p:oleObj>
              </mc:Choice>
              <mc:Fallback>
                <p:oleObj r:id="rId4" imgW="7829550" imgH="3762375" progId="Photoshop.Image.6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5"/>
                      <a:srcRect b="117"/>
                      <a:stretch>
                        <a:fillRect/>
                      </a:stretch>
                    </p:blipFill>
                    <p:spPr>
                      <a:xfrm>
                        <a:off x="0" y="2420938"/>
                        <a:ext cx="9144000" cy="35290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8"/>
          <p:cNvSpPr>
            <a:spLocks noChangeArrowheads="1"/>
          </p:cNvSpPr>
          <p:nvPr/>
        </p:nvSpPr>
        <p:spPr bwMode="gray">
          <a:xfrm>
            <a:off x="0" y="2420938"/>
            <a:ext cx="9144000" cy="73025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34902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Rectangle 19"/>
          <p:cNvSpPr>
            <a:spLocks noChangeArrowheads="1"/>
          </p:cNvSpPr>
          <p:nvPr/>
        </p:nvSpPr>
        <p:spPr bwMode="white">
          <a:xfrm>
            <a:off x="0" y="6021388"/>
            <a:ext cx="9144000" cy="836613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681038" y="6157913"/>
            <a:ext cx="7772400" cy="3810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1600">
                <a:solidFill>
                  <a:schemeClr val="bg1"/>
                </a:solidFill>
              </a:defRPr>
            </a:lvl1pPr>
          </a:lstStyle>
          <a:p>
            <a:pPr fontAlgn="base"/>
            <a:r>
              <a:rPr lang="en-US" altLang="zh-CN" strike="noStrike" noProof="1"/>
              <a:t>Click to edit Master subtitle style</a:t>
            </a:r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ctrTitle" sz="quarter"/>
          </p:nvPr>
        </p:nvSpPr>
        <p:spPr bwMode="black">
          <a:xfrm>
            <a:off x="900113" y="1135063"/>
            <a:ext cx="7416800" cy="1150937"/>
          </a:xfrm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>
            <a:lvl1pPr algn="ctr">
              <a:defRPr sz="4400">
                <a:solidFill>
                  <a:srgbClr val="467CE8"/>
                </a:solidFill>
              </a:defRPr>
            </a:lvl1pPr>
          </a:lstStyle>
          <a:p>
            <a:pPr fontAlgn="base"/>
            <a:r>
              <a:rPr lang="en-US" altLang="ko-KR" strike="noStrike" noProof="1"/>
              <a:t>Click to edit Master title style</a:t>
            </a:r>
          </a:p>
        </p:txBody>
      </p:sp>
      <p:sp>
        <p:nvSpPr>
          <p:cNvPr id="14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457200" y="6446838"/>
            <a:ext cx="2133600" cy="320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  <p:sp>
        <p:nvSpPr>
          <p:cNvPr id="15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5753100" y="6457950"/>
            <a:ext cx="2895600" cy="320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3471863" y="6443663"/>
            <a:ext cx="2133600" cy="320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algn="ctr" fontAlgn="base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61912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61912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3413" y="319088"/>
            <a:ext cx="7896225" cy="563562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262063"/>
            <a:ext cx="8229600" cy="52482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Char char="v"/>
              <a:defRPr/>
            </a:pPr>
            <a:endParaRPr kumimoji="0" lang="zh-CN" altLang="en-US" sz="28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3413" y="319088"/>
            <a:ext cx="7896225" cy="563562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457200" y="1262063"/>
            <a:ext cx="8229600" cy="52482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Char char="v"/>
              <a:defRPr/>
            </a:pPr>
            <a:endParaRPr kumimoji="0" lang="zh-CN" altLang="en-US" sz="28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5"/>
          <p:cNvSpPr>
            <a:spLocks noChangeArrowheads="1"/>
          </p:cNvSpPr>
          <p:nvPr/>
        </p:nvSpPr>
        <p:spPr bwMode="ltGray">
          <a:xfrm>
            <a:off x="0" y="981075"/>
            <a:ext cx="9144000" cy="1444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123" name="Object 16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981075"/>
          </a:xfrm>
          <a:prstGeom prst="rect">
            <a:avLst/>
          </a:prstGeom>
          <a:noFill/>
          <a:ln w="38100">
            <a:noFill/>
          </a:ln>
        </p:spPr>
      </p:pic>
      <p:graphicFrame>
        <p:nvGraphicFramePr>
          <p:cNvPr id="5124" name="Object 17"/>
          <p:cNvGraphicFramePr/>
          <p:nvPr/>
        </p:nvGraphicFramePr>
        <p:xfrm>
          <a:off x="0" y="2420938"/>
          <a:ext cx="9144000" cy="3529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r:id="rId4" imgW="7829550" imgH="3762375" progId="Photoshop.Image.6">
                  <p:embed/>
                </p:oleObj>
              </mc:Choice>
              <mc:Fallback>
                <p:oleObj r:id="rId4" imgW="7829550" imgH="3762375" progId="Photoshop.Image.6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5"/>
                      <a:srcRect b="117"/>
                      <a:stretch>
                        <a:fillRect/>
                      </a:stretch>
                    </p:blipFill>
                    <p:spPr>
                      <a:xfrm>
                        <a:off x="0" y="2420938"/>
                        <a:ext cx="9144000" cy="35290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8"/>
          <p:cNvSpPr>
            <a:spLocks noChangeArrowheads="1"/>
          </p:cNvSpPr>
          <p:nvPr/>
        </p:nvSpPr>
        <p:spPr bwMode="gray">
          <a:xfrm>
            <a:off x="0" y="2420938"/>
            <a:ext cx="9144000" cy="73025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34902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Rectangle 19"/>
          <p:cNvSpPr>
            <a:spLocks noChangeArrowheads="1"/>
          </p:cNvSpPr>
          <p:nvPr/>
        </p:nvSpPr>
        <p:spPr bwMode="white">
          <a:xfrm>
            <a:off x="0" y="6021388"/>
            <a:ext cx="9144000" cy="836613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681038" y="6157913"/>
            <a:ext cx="7772400" cy="3810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1600">
                <a:solidFill>
                  <a:schemeClr val="bg1"/>
                </a:solidFill>
              </a:defRPr>
            </a:lvl1pPr>
          </a:lstStyle>
          <a:p>
            <a:pPr fontAlgn="base"/>
            <a:r>
              <a:rPr lang="en-US" altLang="zh-CN" strike="noStrike" noProof="1"/>
              <a:t>Click to edit Master subtitle style</a:t>
            </a:r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ctrTitle" sz="quarter"/>
          </p:nvPr>
        </p:nvSpPr>
        <p:spPr bwMode="black">
          <a:xfrm>
            <a:off x="900113" y="1135063"/>
            <a:ext cx="7416800" cy="1150937"/>
          </a:xfrm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>
            <a:lvl1pPr algn="ctr">
              <a:defRPr sz="4400">
                <a:solidFill>
                  <a:srgbClr val="467CE8"/>
                </a:solidFill>
              </a:defRPr>
            </a:lvl1pPr>
          </a:lstStyle>
          <a:p>
            <a:pPr fontAlgn="base"/>
            <a:r>
              <a:rPr lang="en-US" altLang="ko-KR" strike="noStrike" noProof="1"/>
              <a:t>Click to edit Master title style</a:t>
            </a:r>
          </a:p>
        </p:txBody>
      </p:sp>
      <p:sp>
        <p:nvSpPr>
          <p:cNvPr id="14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457200" y="6446838"/>
            <a:ext cx="2133600" cy="320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  <p:sp>
        <p:nvSpPr>
          <p:cNvPr id="15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5753100" y="6457950"/>
            <a:ext cx="2895600" cy="320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3471863" y="6443663"/>
            <a:ext cx="2133600" cy="320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algn="ctr" fontAlgn="base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5"/>
          <p:cNvSpPr>
            <a:spLocks noChangeArrowheads="1"/>
          </p:cNvSpPr>
          <p:nvPr/>
        </p:nvSpPr>
        <p:spPr bwMode="ltGray">
          <a:xfrm>
            <a:off x="0" y="981075"/>
            <a:ext cx="9144000" cy="1444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47" name="Object 16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981075"/>
          </a:xfrm>
          <a:prstGeom prst="rect">
            <a:avLst/>
          </a:prstGeom>
          <a:noFill/>
          <a:ln w="38100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446838"/>
            <a:ext cx="2133600" cy="320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5753100" y="6457950"/>
            <a:ext cx="2895600" cy="320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3471863" y="6443663"/>
            <a:ext cx="2133600" cy="320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algn="ctr" fontAlgn="base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5"/>
          <p:cNvSpPr>
            <a:spLocks noChangeArrowheads="1"/>
          </p:cNvSpPr>
          <p:nvPr/>
        </p:nvSpPr>
        <p:spPr bwMode="ltGray">
          <a:xfrm>
            <a:off x="0" y="981075"/>
            <a:ext cx="9144000" cy="1444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099" name="Object 16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981075"/>
          </a:xfrm>
          <a:prstGeom prst="rect">
            <a:avLst/>
          </a:prstGeom>
          <a:noFill/>
          <a:ln w="38100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446838"/>
            <a:ext cx="2133600" cy="320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5753100" y="6457950"/>
            <a:ext cx="2895600" cy="320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3471863" y="6443663"/>
            <a:ext cx="2133600" cy="320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algn="ctr" fontAlgn="base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61912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61912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3413" y="319088"/>
            <a:ext cx="7896225" cy="563562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262063"/>
            <a:ext cx="8229600" cy="52482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Char char="v"/>
              <a:defRPr/>
            </a:pPr>
            <a:endParaRPr kumimoji="0" lang="zh-CN" altLang="en-US" sz="28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3413" y="319088"/>
            <a:ext cx="7896225" cy="563562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457200" y="1262063"/>
            <a:ext cx="8229600" cy="52482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Char char="v"/>
              <a:defRPr/>
            </a:pPr>
            <a:endParaRPr kumimoji="0" lang="zh-CN" altLang="en-US" sz="28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15.xml"/><Relationship Id="rId16" Type="http://schemas.openxmlformats.org/officeDocument/2006/relationships/oleObject" Target="../embeddings/oleObject3.bin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vmlDrawing" Target="../drawings/vmlDrawing3.v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981075"/>
            <a:ext cx="9144000" cy="1444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aphicFrame>
        <p:nvGraphicFramePr>
          <p:cNvPr id="1027" name="Object 16"/>
          <p:cNvGraphicFramePr/>
          <p:nvPr/>
        </p:nvGraphicFramePr>
        <p:xfrm>
          <a:off x="0" y="0"/>
          <a:ext cx="9144000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r:id="rId16" imgW="7791450" imgH="904875" progId="Photoshop.Image.6">
                  <p:embed/>
                </p:oleObj>
              </mc:Choice>
              <mc:Fallback>
                <p:oleObj r:id="rId16" imgW="7791450" imgH="904875" progId="Photoshop.Image.6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144000" cy="9810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Rectangle 3"/>
          <p:cNvSpPr>
            <a:spLocks noGrp="1"/>
          </p:cNvSpPr>
          <p:nvPr>
            <p:ph type="body"/>
          </p:nvPr>
        </p:nvSpPr>
        <p:spPr>
          <a:xfrm>
            <a:off x="457200" y="1262063"/>
            <a:ext cx="8229600" cy="52482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en-US" altLang="zh-CN" dirty="0"/>
              <a:t>Click to edit Master text styles</a:t>
            </a:r>
          </a:p>
          <a:p>
            <a:pPr lvl="1" indent="-285750"/>
            <a:r>
              <a:rPr lang="en-US" altLang="zh-CN" dirty="0"/>
              <a:t>Second level</a:t>
            </a:r>
          </a:p>
          <a:p>
            <a:pPr lvl="2" indent="-228600"/>
            <a:r>
              <a:rPr lang="en-US" altLang="zh-CN" dirty="0"/>
              <a:t>Third level</a:t>
            </a:r>
          </a:p>
          <a:p>
            <a:pPr lvl="3" indent="-228600"/>
            <a:r>
              <a:rPr lang="en-US" altLang="zh-CN" dirty="0"/>
              <a:t>Fourth level</a:t>
            </a:r>
          </a:p>
          <a:p>
            <a:pPr lvl="4" indent="-228600"/>
            <a:r>
              <a:rPr lang="en-US" altLang="zh-CN" dirty="0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46838"/>
            <a:ext cx="2133600" cy="320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000" b="1">
                <a:latin typeface="+mn-lt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53100" y="6457950"/>
            <a:ext cx="2895600" cy="320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buFontTx/>
              <a:buNone/>
              <a:defRPr sz="1000">
                <a:latin typeface="+mn-lt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71863" y="6443663"/>
            <a:ext cx="2133600" cy="320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000">
                <a:latin typeface="Verdana" panose="020B0604030504040204" pitchFamily="34" charset="0"/>
                <a:ea typeface="宋体" panose="02010600030101010101" pitchFamily="2" charset="-122"/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  <p:sp>
        <p:nvSpPr>
          <p:cNvPr id="1032" name="Rectangle 2"/>
          <p:cNvSpPr>
            <a:spLocks noGrp="1"/>
          </p:cNvSpPr>
          <p:nvPr>
            <p:ph type="title"/>
          </p:nvPr>
        </p:nvSpPr>
        <p:spPr>
          <a:xfrm>
            <a:off x="633413" y="319088"/>
            <a:ext cx="7896225" cy="563562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en-US" altLang="zh-CN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981075"/>
            <a:ext cx="9144000" cy="1444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aphicFrame>
        <p:nvGraphicFramePr>
          <p:cNvPr id="2051" name="Object 16"/>
          <p:cNvGraphicFramePr/>
          <p:nvPr/>
        </p:nvGraphicFramePr>
        <p:xfrm>
          <a:off x="0" y="0"/>
          <a:ext cx="9144000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r:id="rId16" imgW="7791450" imgH="904875" progId="Photoshop.Image.6">
                  <p:embed/>
                </p:oleObj>
              </mc:Choice>
              <mc:Fallback>
                <p:oleObj r:id="rId16" imgW="7791450" imgH="904875" progId="Photoshop.Image.6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144000" cy="9810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Rectangle 3"/>
          <p:cNvSpPr>
            <a:spLocks noGrp="1"/>
          </p:cNvSpPr>
          <p:nvPr>
            <p:ph type="body"/>
          </p:nvPr>
        </p:nvSpPr>
        <p:spPr>
          <a:xfrm>
            <a:off x="457200" y="1262063"/>
            <a:ext cx="8229600" cy="52482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en-US" altLang="zh-CN" dirty="0"/>
              <a:t>Click to edit Master text styles</a:t>
            </a:r>
          </a:p>
          <a:p>
            <a:pPr lvl="1" indent="-285750"/>
            <a:r>
              <a:rPr lang="en-US" altLang="zh-CN" dirty="0"/>
              <a:t>Second level</a:t>
            </a:r>
          </a:p>
          <a:p>
            <a:pPr lvl="2" indent="-228600"/>
            <a:r>
              <a:rPr lang="en-US" altLang="zh-CN" dirty="0"/>
              <a:t>Third level</a:t>
            </a:r>
          </a:p>
          <a:p>
            <a:pPr lvl="3" indent="-228600"/>
            <a:r>
              <a:rPr lang="en-US" altLang="zh-CN" dirty="0"/>
              <a:t>Fourth level</a:t>
            </a:r>
          </a:p>
          <a:p>
            <a:pPr lvl="4" indent="-228600"/>
            <a:r>
              <a:rPr lang="en-US" altLang="zh-CN" dirty="0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46838"/>
            <a:ext cx="2133600" cy="320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000" b="1">
                <a:latin typeface="+mn-lt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www.themegallery.com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53100" y="6457950"/>
            <a:ext cx="2895600" cy="320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buFontTx/>
              <a:buNone/>
              <a:defRPr sz="1000">
                <a:latin typeface="+mn-lt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71863" y="6443663"/>
            <a:ext cx="2133600" cy="320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000">
                <a:latin typeface="Verdana" panose="020B0604030504040204" pitchFamily="34" charset="0"/>
                <a:ea typeface="宋体" panose="02010600030101010101" pitchFamily="2" charset="-122"/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  <p:sp>
        <p:nvSpPr>
          <p:cNvPr id="2056" name="Rectangle 2"/>
          <p:cNvSpPr>
            <a:spLocks noGrp="1"/>
          </p:cNvSpPr>
          <p:nvPr>
            <p:ph type="title"/>
          </p:nvPr>
        </p:nvSpPr>
        <p:spPr>
          <a:xfrm>
            <a:off x="633413" y="319088"/>
            <a:ext cx="7896225" cy="563562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en-US" altLang="zh-CN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hf sldNum="0"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295400"/>
            <a:ext cx="7239000" cy="1012825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2021</a:t>
            </a:r>
            <a:r>
              <a:rPr kumimoji="0" lang="zh-CN" alt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级新生教学管理教育</a:t>
            </a:r>
            <a:endParaRPr kumimoji="0" lang="en-US" altLang="zh-CN" sz="48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9218" name="Rectangle 3"/>
          <p:cNvSpPr>
            <a:spLocks noGrp="1"/>
          </p:cNvSpPr>
          <p:nvPr>
            <p:ph type="subTitle" idx="1"/>
          </p:nvPr>
        </p:nvSpPr>
        <p:spPr>
          <a:xfrm>
            <a:off x="681038" y="6157913"/>
            <a:ext cx="7772400" cy="471487"/>
          </a:xfrm>
        </p:spPr>
        <p:txBody>
          <a:bodyPr vert="horz" wrap="square" lIns="91440" tIns="45720" rIns="91440" bIns="45720" anchor="t" anchorCtr="0"/>
          <a:lstStyle/>
          <a:p>
            <a:pPr eaLnBrk="1" hangingPunct="1">
              <a:buSzTx/>
            </a:pP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上海海洋大学 教务处</a:t>
            </a:r>
            <a:endParaRPr lang="en-US" altLang="zh-CN" sz="2800" dirty="0">
              <a:latin typeface="华文新魏" panose="02010800040101010101" pitchFamily="2" charset="-122"/>
              <a:ea typeface="华文新魏" panose="0201080004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 bwMode="auto">
          <a:xfrm>
            <a:off x="152400" y="1295400"/>
            <a:ext cx="6400800" cy="6858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《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上海海洋大学学生违反校纪校规处理规定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》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667000"/>
            <a:ext cx="3876675" cy="1323975"/>
          </a:xfrm>
          <a:prstGeom prst="rect">
            <a:avLst/>
          </a:prstGeom>
          <a:noFill/>
          <a:ln w="15875">
            <a:solidFill>
              <a:srgbClr val="D10522"/>
            </a:solidFill>
            <a:miter lim="800000"/>
            <a:headEnd/>
            <a:tailEnd/>
          </a:ln>
          <a:effectLst>
            <a:outerShdw blurRad="50800" dist="38100" dir="16200000" rotWithShape="0">
              <a:srgbClr val="FFC000">
                <a:alpha val="40000"/>
              </a:srgbClr>
            </a:outerShdw>
          </a:effectLst>
        </p:spPr>
      </p:pic>
      <p:sp>
        <p:nvSpPr>
          <p:cNvPr id="11" name="椭圆形标注 10"/>
          <p:cNvSpPr/>
          <p:nvPr/>
        </p:nvSpPr>
        <p:spPr bwMode="auto">
          <a:xfrm>
            <a:off x="5334000" y="2057400"/>
            <a:ext cx="3505200" cy="1066800"/>
          </a:xfrm>
          <a:prstGeom prst="wedgeEllipseCallout">
            <a:avLst>
              <a:gd name="adj1" fmla="val -73537"/>
              <a:gd name="adj2" fmla="val 39629"/>
            </a:avLst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留校察看及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以上处分</a:t>
            </a:r>
          </a:p>
        </p:txBody>
      </p:sp>
      <p:sp>
        <p:nvSpPr>
          <p:cNvPr id="14" name="云形标注 13"/>
          <p:cNvSpPr/>
          <p:nvPr/>
        </p:nvSpPr>
        <p:spPr bwMode="auto">
          <a:xfrm>
            <a:off x="228600" y="4191000"/>
            <a:ext cx="2057400" cy="1752600"/>
          </a:xfrm>
          <a:prstGeom prst="cloudCallout">
            <a:avLst>
              <a:gd name="adj1" fmla="val 85091"/>
              <a:gd name="adj2" fmla="val 13344"/>
            </a:avLst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开除学籍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处分</a:t>
            </a:r>
          </a:p>
        </p:txBody>
      </p:sp>
      <p:sp>
        <p:nvSpPr>
          <p:cNvPr id="21509" name="Rectangle 13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  <a:miter/>
          </a:ln>
          <a:effectLst>
            <a:prstShdw prst="shdw12" dir="16200000">
              <a:schemeClr val="bg2">
                <a:alpha val="50000"/>
              </a:schemeClr>
            </a:prstShdw>
          </a:effectLst>
        </p:spPr>
        <p:txBody>
          <a:bodyPr vert="horz" wrap="none" lIns="91440" tIns="45720" rIns="91440" bIns="45720" anchor="ctr" anchorCtr="0"/>
          <a:lstStyle/>
          <a:p>
            <a:pPr algn="ctr"/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（二）教学相关事务详解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200400" y="4267200"/>
            <a:ext cx="5410200" cy="2062163"/>
          </a:xfrm>
          <a:prstGeom prst="rect">
            <a:avLst/>
          </a:prstGeom>
          <a:noFill/>
          <a:ln w="38100">
            <a:solidFill>
              <a:srgbClr val="D10522"/>
            </a:solidFill>
            <a:prstDash val="sysDash"/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16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（十）偷窃试卷或为偷窃试卷提供方便；</a:t>
            </a: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16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（十一）主谋并实施互换试卷或答题纸；</a:t>
            </a: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16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（十二）学位论文、公开发表的研究成果存在抄袭、篡改、伪造等学术不端行为，情节严重的，或代写论文、买卖论文的；</a:t>
            </a: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16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（十三）让他人代替自己参加考试、组织作弊、使用通讯设备或其他器材作弊、向他人出售考试试题或者答案牟取利益，以及其他严重作弊或扰乱考试秩序行为。</a:t>
            </a:r>
            <a:endParaRPr kumimoji="0" lang="zh-CN" altLang="en-US" sz="1600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7"/>
          <p:cNvSpPr>
            <a:spLocks noChangeArrowheads="1"/>
          </p:cNvSpPr>
          <p:nvPr/>
        </p:nvSpPr>
        <p:spPr bwMode="auto">
          <a:xfrm>
            <a:off x="2819400" y="2971791"/>
            <a:ext cx="5399087" cy="6858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miter lim="800000"/>
          </a:ln>
        </p:spPr>
        <p:txBody>
          <a:bodyPr wrap="none" lIns="0" rIns="0" anchor="ctr"/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50000"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学校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真实、完整地记载、出具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学生学业成绩，对通过补考、</a:t>
            </a:r>
            <a:endParaRPr kumimoji="1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50000"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重修获得的成绩，予以相应标注。</a:t>
            </a:r>
            <a:endParaRPr kumimoji="1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530" name="Text Box 8"/>
          <p:cNvSpPr txBox="1"/>
          <p:nvPr/>
        </p:nvSpPr>
        <p:spPr>
          <a:xfrm>
            <a:off x="304800" y="2514600"/>
            <a:ext cx="615950" cy="1828800"/>
          </a:xfrm>
          <a:prstGeom prst="rect">
            <a:avLst/>
          </a:prstGeom>
          <a:noFill/>
          <a:ln w="9525">
            <a:noFill/>
          </a:ln>
        </p:spPr>
        <p:txBody>
          <a:bodyPr vert="eaVert"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 绩</a:t>
            </a:r>
          </a:p>
        </p:txBody>
      </p:sp>
      <p:sp>
        <p:nvSpPr>
          <p:cNvPr id="2" name="Rectangle 37"/>
          <p:cNvSpPr>
            <a:spLocks noChangeArrowheads="1"/>
          </p:cNvSpPr>
          <p:nvPr/>
        </p:nvSpPr>
        <p:spPr bwMode="auto">
          <a:xfrm>
            <a:off x="2819398" y="1689100"/>
            <a:ext cx="5334000" cy="108394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miter lim="800000"/>
          </a:ln>
        </p:spPr>
        <p:txBody>
          <a:bodyPr wrap="none" lIns="0" rIns="0" anchor="ctr"/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50000"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一般在考试结束一周后，可自行上网查看成绩。</a:t>
            </a:r>
            <a:endParaRPr kumimoji="1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50000"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如有异议，可在下学期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开学初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申请成绩复议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50000"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（一般在</a:t>
            </a:r>
            <a:r>
              <a:rPr kumimoji="1" lang="zh-CN" altLang="en-US" sz="1600" b="1" strike="noStrike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报到注册日</a:t>
            </a:r>
            <a:r>
              <a:rPr kumimoji="1" lang="zh-CN" altLang="en-US" sz="1600" b="1" strike="noStrike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）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1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532" name="AutoShape 10"/>
          <p:cNvSpPr/>
          <p:nvPr/>
        </p:nvSpPr>
        <p:spPr>
          <a:xfrm>
            <a:off x="1219200" y="2133600"/>
            <a:ext cx="1223963" cy="431800"/>
          </a:xfrm>
          <a:prstGeom prst="wedgeRectCallout">
            <a:avLst>
              <a:gd name="adj1" fmla="val 59657"/>
              <a:gd name="adj2" fmla="val 18500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/>
          <a:lstStyle/>
          <a:p>
            <a:pPr algn="ctr"/>
            <a:r>
              <a:rPr lang="zh-CN" altLang="en-US" sz="16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查看成绩</a:t>
            </a:r>
          </a:p>
        </p:txBody>
      </p:sp>
      <p:sp>
        <p:nvSpPr>
          <p:cNvPr id="22533" name="AutoShape 11"/>
          <p:cNvSpPr/>
          <p:nvPr/>
        </p:nvSpPr>
        <p:spPr>
          <a:xfrm>
            <a:off x="1219200" y="2971800"/>
            <a:ext cx="1225550" cy="609600"/>
          </a:xfrm>
          <a:prstGeom prst="wedgeRectCallout">
            <a:avLst>
              <a:gd name="adj1" fmla="val 57861"/>
              <a:gd name="adj2" fmla="val 22213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/>
          <a:lstStyle/>
          <a:p>
            <a:pPr algn="ctr"/>
            <a:r>
              <a:rPr lang="zh-CN" altLang="en-US" sz="16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成绩</a:t>
            </a:r>
            <a:endParaRPr lang="en-US" altLang="zh-CN" sz="1600" b="1" dirty="0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/>
            <a:r>
              <a:rPr lang="zh-CN" altLang="en-US" sz="16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记载、出具</a:t>
            </a:r>
          </a:p>
        </p:txBody>
      </p:sp>
      <p:sp>
        <p:nvSpPr>
          <p:cNvPr id="22534" name="Rectangle 13"/>
          <p:cNvSpPr/>
          <p:nvPr/>
        </p:nvSpPr>
        <p:spPr>
          <a:xfrm>
            <a:off x="1066800" y="152400"/>
            <a:ext cx="6629400" cy="6858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prstShdw prst="shdw12" dir="16200000">
              <a:schemeClr val="bg2">
                <a:alpha val="50000"/>
              </a:schemeClr>
            </a:prstShdw>
          </a:effectLst>
        </p:spPr>
        <p:txBody>
          <a:bodyPr wrap="none" anchor="ctr" anchorCtr="0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（二）教学相关事务详解</a:t>
            </a:r>
          </a:p>
        </p:txBody>
      </p:sp>
      <p:pic>
        <p:nvPicPr>
          <p:cNvPr id="22535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4343400"/>
            <a:ext cx="8229600" cy="2057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云形标注 10"/>
          <p:cNvSpPr/>
          <p:nvPr/>
        </p:nvSpPr>
        <p:spPr bwMode="auto">
          <a:xfrm>
            <a:off x="4724400" y="3429000"/>
            <a:ext cx="2819400" cy="1447800"/>
          </a:xfrm>
          <a:prstGeom prst="cloudCallout">
            <a:avLst>
              <a:gd name="adj1" fmla="val 56728"/>
              <a:gd name="adj2" fmla="val 75649"/>
            </a:avLst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切勿轻易缺考。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否则可能会影响将来的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出国、考研等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3886200" y="4572000"/>
            <a:ext cx="457200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3886200" y="4953000"/>
            <a:ext cx="457200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4"/>
          <p:cNvSpPr txBox="1"/>
          <p:nvPr/>
        </p:nvSpPr>
        <p:spPr>
          <a:xfrm>
            <a:off x="223838" y="2057400"/>
            <a:ext cx="615950" cy="3671888"/>
          </a:xfrm>
          <a:prstGeom prst="rect">
            <a:avLst/>
          </a:prstGeom>
          <a:noFill/>
          <a:ln w="9525">
            <a:noFill/>
          </a:ln>
        </p:spPr>
        <p:txBody>
          <a:bodyPr vert="eaVert"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补 考      重 修</a:t>
            </a:r>
          </a:p>
        </p:txBody>
      </p:sp>
      <p:sp>
        <p:nvSpPr>
          <p:cNvPr id="23554" name="AutoShape 5"/>
          <p:cNvSpPr/>
          <p:nvPr/>
        </p:nvSpPr>
        <p:spPr>
          <a:xfrm>
            <a:off x="990600" y="1447800"/>
            <a:ext cx="1439863" cy="431800"/>
          </a:xfrm>
          <a:prstGeom prst="wedgeRectCallout">
            <a:avLst>
              <a:gd name="adj1" fmla="val 56569"/>
              <a:gd name="adj2" fmla="val 15963"/>
            </a:avLst>
          </a:prstGeom>
          <a:solidFill>
            <a:srgbClr val="FFCC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algn="ctr"/>
            <a:r>
              <a:rPr lang="zh-CN" altLang="en-US" sz="16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补考对象</a:t>
            </a:r>
          </a:p>
        </p:txBody>
      </p:sp>
      <p:sp>
        <p:nvSpPr>
          <p:cNvPr id="9" name="Rectangle 37"/>
          <p:cNvSpPr>
            <a:spLocks noChangeArrowheads="1"/>
          </p:cNvSpPr>
          <p:nvPr/>
        </p:nvSpPr>
        <p:spPr bwMode="auto">
          <a:xfrm>
            <a:off x="2667000" y="1371600"/>
            <a:ext cx="6300787" cy="71913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miter lim="800000"/>
          </a:ln>
        </p:spPr>
        <p:txBody>
          <a:bodyPr wrap="none" lIns="0" rIns="0" anchor="ctr"/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50000"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当学期成绩不及格且≥</a:t>
            </a:r>
            <a:r>
              <a:rPr kumimoji="1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30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分的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必修课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，在次学期开学初进行补考。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50000"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成绩低于</a:t>
            </a:r>
            <a:r>
              <a:rPr kumimoji="1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30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分的必修课、实践类课程（包括体育课）、选修课无补考。</a:t>
            </a:r>
          </a:p>
        </p:txBody>
      </p:sp>
      <p:sp>
        <p:nvSpPr>
          <p:cNvPr id="23556" name="AutoShape 11"/>
          <p:cNvSpPr/>
          <p:nvPr/>
        </p:nvSpPr>
        <p:spPr>
          <a:xfrm>
            <a:off x="990600" y="2133600"/>
            <a:ext cx="1439863" cy="431800"/>
          </a:xfrm>
          <a:prstGeom prst="wedgeRectCallout">
            <a:avLst>
              <a:gd name="adj1" fmla="val 56833"/>
              <a:gd name="adj2" fmla="val 21486"/>
            </a:avLst>
          </a:prstGeom>
          <a:solidFill>
            <a:srgbClr val="FFCC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algn="ctr"/>
            <a:r>
              <a:rPr lang="zh-CN" altLang="en-US" sz="16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补考时间</a:t>
            </a:r>
          </a:p>
        </p:txBody>
      </p:sp>
      <p:sp>
        <p:nvSpPr>
          <p:cNvPr id="2" name="Rectangle 37"/>
          <p:cNvSpPr>
            <a:spLocks noChangeArrowheads="1"/>
          </p:cNvSpPr>
          <p:nvPr/>
        </p:nvSpPr>
        <p:spPr bwMode="auto">
          <a:xfrm>
            <a:off x="2666991" y="2209791"/>
            <a:ext cx="6121400" cy="5334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miter lim="800000"/>
          </a:ln>
        </p:spPr>
        <p:txBody>
          <a:bodyPr wrap="none" lIns="0" rIns="0" anchor="ctr"/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50000"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补考在开学两周内进行，主要集中安排在第</a:t>
            </a:r>
            <a:r>
              <a:rPr kumimoji="1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周周六、日。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50000"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补考安排公布在</a:t>
            </a:r>
            <a:r>
              <a:rPr kumimoji="1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“本科教学信息网</a:t>
            </a:r>
            <a:r>
              <a:rPr kumimoji="1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—</a:t>
            </a:r>
            <a:r>
              <a:rPr kumimoji="1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通知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公告”。</a:t>
            </a:r>
          </a:p>
        </p:txBody>
      </p:sp>
      <p:sp>
        <p:nvSpPr>
          <p:cNvPr id="23558" name="AutoShape 13"/>
          <p:cNvSpPr/>
          <p:nvPr/>
        </p:nvSpPr>
        <p:spPr>
          <a:xfrm>
            <a:off x="990600" y="2819400"/>
            <a:ext cx="1439863" cy="431800"/>
          </a:xfrm>
          <a:prstGeom prst="wedgeRectCallout">
            <a:avLst>
              <a:gd name="adj1" fmla="val 57523"/>
              <a:gd name="adj2" fmla="val 19282"/>
            </a:avLst>
          </a:prstGeom>
          <a:solidFill>
            <a:srgbClr val="FFCC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algn="ctr"/>
            <a:r>
              <a:rPr lang="zh-CN" altLang="en-US" sz="16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补考成绩</a:t>
            </a:r>
          </a:p>
        </p:txBody>
      </p:sp>
      <p:sp>
        <p:nvSpPr>
          <p:cNvPr id="3" name="Rectangle 37"/>
          <p:cNvSpPr>
            <a:spLocks noChangeArrowheads="1"/>
          </p:cNvSpPr>
          <p:nvPr/>
        </p:nvSpPr>
        <p:spPr bwMode="auto">
          <a:xfrm>
            <a:off x="2666991" y="2895600"/>
            <a:ext cx="6096000" cy="5032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miter lim="800000"/>
          </a:ln>
        </p:spPr>
        <p:txBody>
          <a:bodyPr wrap="none" lIns="0" rIns="0" anchor="ctr"/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50000"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补考成绩≥ </a:t>
            </a:r>
            <a:r>
              <a:rPr kumimoji="1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60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分，均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按及格（</a:t>
            </a:r>
            <a:r>
              <a:rPr kumimoji="1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60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分）记载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。补考不收费。</a:t>
            </a:r>
          </a:p>
        </p:txBody>
      </p:sp>
      <p:sp>
        <p:nvSpPr>
          <p:cNvPr id="23560" name="AutoShape 15"/>
          <p:cNvSpPr/>
          <p:nvPr/>
        </p:nvSpPr>
        <p:spPr>
          <a:xfrm>
            <a:off x="990600" y="3962400"/>
            <a:ext cx="1371600" cy="431800"/>
          </a:xfrm>
          <a:prstGeom prst="wedgeRectCallout">
            <a:avLst>
              <a:gd name="adj1" fmla="val 57375"/>
              <a:gd name="adj2" fmla="val 22745"/>
            </a:avLst>
          </a:prstGeom>
          <a:solidFill>
            <a:srgbClr val="FFCC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algn="ctr"/>
            <a:r>
              <a:rPr lang="zh-CN" altLang="en-US" sz="16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重修对象</a:t>
            </a:r>
          </a:p>
        </p:txBody>
      </p:sp>
      <p:sp>
        <p:nvSpPr>
          <p:cNvPr id="4" name="Rectangle 37"/>
          <p:cNvSpPr>
            <a:spLocks noChangeArrowheads="1"/>
          </p:cNvSpPr>
          <p:nvPr/>
        </p:nvSpPr>
        <p:spPr bwMode="auto">
          <a:xfrm>
            <a:off x="2667000" y="3733800"/>
            <a:ext cx="6300788" cy="79533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miter lim="800000"/>
          </a:ln>
        </p:spPr>
        <p:txBody>
          <a:bodyPr wrap="none" lIns="0" rIns="0" anchor="ctr"/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50000"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必修课不及格（含补考后）均须重修。</a:t>
            </a:r>
            <a:endParaRPr kumimoji="1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50000"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虽然及格但对成绩还不满意，可在教学资源允许情况下申请重修。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50000"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因教学计划变更无法重修时，本人需向所在学院申请调整修读计划。</a:t>
            </a:r>
          </a:p>
        </p:txBody>
      </p:sp>
      <p:sp>
        <p:nvSpPr>
          <p:cNvPr id="23562" name="AutoShape 17"/>
          <p:cNvSpPr/>
          <p:nvPr/>
        </p:nvSpPr>
        <p:spPr>
          <a:xfrm>
            <a:off x="990600" y="4800600"/>
            <a:ext cx="1363663" cy="431800"/>
          </a:xfrm>
          <a:prstGeom prst="wedgeRectCallout">
            <a:avLst>
              <a:gd name="adj1" fmla="val 60454"/>
              <a:gd name="adj2" fmla="val 23403"/>
            </a:avLst>
          </a:prstGeom>
          <a:solidFill>
            <a:srgbClr val="FFCC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algn="ctr"/>
            <a:r>
              <a:rPr lang="zh-CN" altLang="en-US" sz="16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重修成绩</a:t>
            </a:r>
          </a:p>
        </p:txBody>
      </p:sp>
      <p:sp>
        <p:nvSpPr>
          <p:cNvPr id="5" name="Rectangle 37"/>
          <p:cNvSpPr>
            <a:spLocks noChangeArrowheads="1"/>
          </p:cNvSpPr>
          <p:nvPr/>
        </p:nvSpPr>
        <p:spPr bwMode="auto">
          <a:xfrm>
            <a:off x="2666991" y="4724400"/>
            <a:ext cx="6324600" cy="50323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miter lim="800000"/>
          </a:ln>
        </p:spPr>
        <p:txBody>
          <a:bodyPr wrap="none" lIns="0" rIns="0" anchor="ctr"/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50000"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重修成绩按实记载。</a:t>
            </a:r>
          </a:p>
        </p:txBody>
      </p:sp>
      <p:sp>
        <p:nvSpPr>
          <p:cNvPr id="23564" name="AutoShape 19"/>
          <p:cNvSpPr/>
          <p:nvPr/>
        </p:nvSpPr>
        <p:spPr>
          <a:xfrm>
            <a:off x="990600" y="5638800"/>
            <a:ext cx="1439863" cy="431800"/>
          </a:xfrm>
          <a:prstGeom prst="wedgeRectCallout">
            <a:avLst>
              <a:gd name="adj1" fmla="val 57463"/>
              <a:gd name="adj2" fmla="val 21727"/>
            </a:avLst>
          </a:prstGeom>
          <a:solidFill>
            <a:srgbClr val="FFCC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algn="ctr"/>
            <a:r>
              <a:rPr lang="zh-CN" altLang="en-US" sz="16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重修收费</a:t>
            </a:r>
          </a:p>
        </p:txBody>
      </p:sp>
      <p:sp>
        <p:nvSpPr>
          <p:cNvPr id="6" name="Rectangle 37"/>
          <p:cNvSpPr>
            <a:spLocks noChangeArrowheads="1"/>
          </p:cNvSpPr>
          <p:nvPr/>
        </p:nvSpPr>
        <p:spPr bwMode="auto">
          <a:xfrm>
            <a:off x="2666991" y="5410200"/>
            <a:ext cx="6337300" cy="7921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miter lim="800000"/>
          </a:ln>
        </p:spPr>
        <p:txBody>
          <a:bodyPr wrap="none" lIns="0" rIns="0" anchor="ctr"/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50000"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按学校规定收取。重修费结算一般在下一学年开学前。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250000"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结算结果有异议可向教务处提出。</a:t>
            </a:r>
          </a:p>
        </p:txBody>
      </p:sp>
      <p:sp>
        <p:nvSpPr>
          <p:cNvPr id="23566" name="Rectangle 21"/>
          <p:cNvSpPr/>
          <p:nvPr/>
        </p:nvSpPr>
        <p:spPr>
          <a:xfrm>
            <a:off x="533400" y="6324600"/>
            <a:ext cx="8353425" cy="360363"/>
          </a:xfrm>
          <a:prstGeom prst="rect">
            <a:avLst/>
          </a:prstGeom>
          <a:gradFill rotWithShape="1">
            <a:gsLst>
              <a:gs pos="0">
                <a:srgbClr val="FFEFD1">
                  <a:alpha val="100000"/>
                </a:srgbClr>
              </a:gs>
              <a:gs pos="64999">
                <a:srgbClr val="F0EBD5">
                  <a:alpha val="100000"/>
                </a:srgbClr>
              </a:gs>
              <a:gs pos="100000">
                <a:srgbClr val="D1C39F">
                  <a:alpha val="100000"/>
                </a:srgbClr>
              </a:gs>
            </a:gsLst>
            <a:lin ang="16200000"/>
            <a:tileRect/>
          </a:gradFill>
          <a:ln w="9525">
            <a:noFill/>
          </a:ln>
        </p:spPr>
        <p:txBody>
          <a:bodyPr wrap="none" anchor="ctr" anchorCtr="0"/>
          <a:lstStyle/>
          <a:p>
            <a:pPr algn="ctr"/>
            <a:r>
              <a:rPr lang="zh-CN" altLang="en-US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详见</a:t>
            </a:r>
            <a:r>
              <a:rPr lang="en-US" altLang="zh-CN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《</a:t>
            </a:r>
            <a:r>
              <a:rPr lang="zh-CN" altLang="en-US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上海海洋大学学分制收费实施细则</a:t>
            </a:r>
            <a:r>
              <a:rPr lang="en-US" altLang="zh-CN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》</a:t>
            </a:r>
          </a:p>
        </p:txBody>
      </p:sp>
      <p:sp>
        <p:nvSpPr>
          <p:cNvPr id="23567" name="Line 22"/>
          <p:cNvSpPr/>
          <p:nvPr/>
        </p:nvSpPr>
        <p:spPr>
          <a:xfrm>
            <a:off x="179388" y="3581400"/>
            <a:ext cx="8964612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23568" name="Rectangle 13"/>
          <p:cNvSpPr/>
          <p:nvPr/>
        </p:nvSpPr>
        <p:spPr>
          <a:xfrm>
            <a:off x="1066800" y="152400"/>
            <a:ext cx="6629400" cy="6858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prstShdw prst="shdw12" dir="16200000">
              <a:schemeClr val="bg2">
                <a:alpha val="50000"/>
              </a:schemeClr>
            </a:prstShdw>
          </a:effectLst>
        </p:spPr>
        <p:txBody>
          <a:bodyPr wrap="none" anchor="ctr" anchorCtr="0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（二）教学相关事务详解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内容占位符 4"/>
          <p:cNvGraphicFramePr>
            <a:graphicFrameLocks noGrp="1"/>
          </p:cNvGraphicFramePr>
          <p:nvPr>
            <p:ph idx="1"/>
          </p:nvPr>
        </p:nvGraphicFramePr>
        <p:xfrm>
          <a:off x="457200" y="1905000"/>
          <a:ext cx="8229600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4578" name="Rectangle 13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  <a:miter/>
          </a:ln>
          <a:effectLst>
            <a:prstShdw prst="shdw12" dir="16200000">
              <a:schemeClr val="bg2">
                <a:alpha val="50000"/>
              </a:schemeClr>
            </a:prstShdw>
          </a:effectLst>
        </p:spPr>
        <p:txBody>
          <a:bodyPr vert="horz" wrap="none" lIns="91440" tIns="45720" rIns="91440" bIns="45720" anchor="ctr" anchorCtr="0"/>
          <a:lstStyle/>
          <a:p>
            <a:pPr algn="ctr"/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（二）教学相关事务详解</a:t>
            </a:r>
          </a:p>
        </p:txBody>
      </p:sp>
      <p:sp>
        <p:nvSpPr>
          <p:cNvPr id="24579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446838"/>
            <a:ext cx="2438400" cy="320675"/>
          </a:xfrm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zh-CN" altLang="en-US" sz="1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上海海洋大学 教务处</a:t>
            </a:r>
            <a:endParaRPr lang="en-US" altLang="zh-CN" sz="1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24600"/>
            <a:ext cx="2362200" cy="320675"/>
          </a:xfrm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zh-CN" altLang="en-US" sz="1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上海海洋大学 教务处</a:t>
            </a:r>
            <a:endParaRPr lang="en-US" altLang="zh-CN" sz="1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" name="Rectangle 8"/>
          <p:cNvSpPr/>
          <p:nvPr/>
        </p:nvSpPr>
        <p:spPr>
          <a:xfrm>
            <a:off x="1219200" y="2362200"/>
            <a:ext cx="7202488" cy="3048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marL="742950" indent="-742950">
              <a:buFont typeface="Arial" panose="020B0604020202020204" pitchFamily="34" charset="0"/>
              <a:buAutoNum type="arabicPeriod"/>
            </a:pPr>
            <a:r>
              <a:rPr lang="zh-CN" altLang="en-US" sz="2800" b="1" dirty="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Wingdings" panose="05000000000000000000" pitchFamily="2" charset="2"/>
              </a:rPr>
              <a:t>本科教学信息网</a:t>
            </a:r>
            <a:endParaRPr lang="en-US" altLang="zh-CN" sz="2800" b="1" dirty="0">
              <a:solidFill>
                <a:schemeClr val="tx2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Wingdings" panose="05000000000000000000" pitchFamily="2" charset="2"/>
            </a:endParaRPr>
          </a:p>
          <a:p>
            <a:pPr marL="742950" indent="-742950">
              <a:buFont typeface="Arial" panose="020B0604020202020204" pitchFamily="34" charset="0"/>
              <a:buAutoNum type="arabicPeriod"/>
            </a:pPr>
            <a:endParaRPr lang="en-US" altLang="zh-CN" sz="2800" b="1" dirty="0">
              <a:solidFill>
                <a:schemeClr val="tx2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Wingdings" panose="05000000000000000000" pitchFamily="2" charset="2"/>
            </a:endParaRPr>
          </a:p>
          <a:p>
            <a:pPr marL="742950" indent="-742950">
              <a:buFont typeface="Arial" panose="020B0604020202020204" pitchFamily="34" charset="0"/>
              <a:buAutoNum type="arabicPeriod"/>
            </a:pPr>
            <a:r>
              <a:rPr lang="en-US" altLang="zh-CN" sz="2800" b="1" dirty="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Wingdings" panose="05000000000000000000" pitchFamily="2" charset="2"/>
              </a:rPr>
              <a:t>URP</a:t>
            </a:r>
            <a:r>
              <a:rPr lang="zh-CN" altLang="en-US" sz="2800" b="1" dirty="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Wingdings" panose="05000000000000000000" pitchFamily="2" charset="2"/>
              </a:rPr>
              <a:t>教务管理系统</a:t>
            </a:r>
          </a:p>
          <a:p>
            <a:pPr marL="742950" indent="-742950">
              <a:buFont typeface="Arial" panose="020B0604020202020204" pitchFamily="34" charset="0"/>
              <a:buAutoNum type="arabicPeriod"/>
            </a:pPr>
            <a:endParaRPr lang="en-US" altLang="zh-CN" sz="2800" b="1" dirty="0">
              <a:solidFill>
                <a:schemeClr val="tx2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Wingdings" panose="05000000000000000000" pitchFamily="2" charset="2"/>
            </a:endParaRPr>
          </a:p>
          <a:p>
            <a:pPr marL="742950" indent="-742950">
              <a:buFont typeface="Arial" panose="020B0604020202020204" pitchFamily="34" charset="0"/>
              <a:buAutoNum type="arabicPeriod"/>
            </a:pPr>
            <a:r>
              <a:rPr lang="zh-CN" altLang="en-US" sz="2800" b="1" dirty="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中国高等教育学生信息网（学信网）</a:t>
            </a:r>
            <a:endParaRPr lang="en-US" altLang="zh-CN" sz="2800" b="1" dirty="0">
              <a:solidFill>
                <a:schemeClr val="tx2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Wingdings" panose="05000000000000000000" pitchFamily="2" charset="2"/>
            </a:endParaRPr>
          </a:p>
          <a:p>
            <a:pPr marL="742950" indent="-742950">
              <a:buFont typeface="Arial" panose="020B0604020202020204" pitchFamily="34" charset="0"/>
              <a:buAutoNum type="arabicPeriod"/>
            </a:pPr>
            <a:endParaRPr lang="en-US" altLang="zh-CN" sz="2800" b="1" dirty="0">
              <a:solidFill>
                <a:schemeClr val="tx2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Wingdings" panose="05000000000000000000" pitchFamily="2" charset="2"/>
            </a:endParaRPr>
          </a:p>
          <a:p>
            <a:pPr marL="742950" indent="-742950">
              <a:buFont typeface="Arial" panose="020B0604020202020204" pitchFamily="34" charset="0"/>
              <a:buAutoNum type="arabicPeriod"/>
            </a:pPr>
            <a:endParaRPr lang="en-US" altLang="zh-CN" sz="2800" b="1" dirty="0">
              <a:solidFill>
                <a:schemeClr val="tx2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Wingdings" panose="05000000000000000000" pitchFamily="2" charset="2"/>
            </a:endParaRPr>
          </a:p>
        </p:txBody>
      </p:sp>
      <p:sp>
        <p:nvSpPr>
          <p:cNvPr id="25603" name="Rectangle 8"/>
          <p:cNvSpPr/>
          <p:nvPr/>
        </p:nvSpPr>
        <p:spPr>
          <a:xfrm>
            <a:off x="990600" y="228600"/>
            <a:ext cx="7391400" cy="6858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prstShdw prst="shdw12" dir="16200000">
              <a:schemeClr val="bg2">
                <a:alpha val="50000"/>
              </a:schemeClr>
            </a:prstShdw>
          </a:effectLst>
        </p:spPr>
        <p:txBody>
          <a:bodyPr wrap="none" anchor="ctr" anchorCtr="0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（三）教学信息工具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标题 1"/>
          <p:cNvSpPr>
            <a:spLocks noGrp="1"/>
          </p:cNvSpPr>
          <p:nvPr>
            <p:ph type="title"/>
          </p:nvPr>
        </p:nvSpPr>
        <p:spPr>
          <a:xfrm>
            <a:off x="762000" y="4648200"/>
            <a:ext cx="5943600" cy="1676400"/>
          </a:xfrm>
        </p:spPr>
        <p:txBody>
          <a:bodyPr vert="horz" wrap="square" lIns="91440" tIns="45720" rIns="91440" bIns="45720" anchor="ctr" anchorCtr="0"/>
          <a:lstStyle/>
          <a:p>
            <a:pPr algn="l"/>
            <a:r>
              <a:rPr lang="zh-CN" altLang="en-US" sz="2400" dirty="0">
                <a:solidFill>
                  <a:srgbClr val="0A0A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本科教学信息网</a:t>
            </a:r>
            <a:r>
              <a:rPr lang="en-US" altLang="zh-CN" sz="2400" dirty="0">
                <a:solidFill>
                  <a:srgbClr val="0A0A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—— </a:t>
            </a:r>
            <a:r>
              <a:rPr lang="zh-CN" altLang="en-US" sz="2400" dirty="0">
                <a:solidFill>
                  <a:srgbClr val="00B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教务信息发布</a:t>
            </a:r>
            <a:r>
              <a:rPr lang="en-US" altLang="zh-CN" sz="2400" dirty="0">
                <a:solidFill>
                  <a:srgbClr val="00B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en-US" altLang="zh-CN" sz="2400" dirty="0">
                <a:solidFill>
                  <a:srgbClr val="0A0A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/>
            </a:r>
            <a:br>
              <a:rPr lang="en-US" altLang="zh-CN" sz="2400" dirty="0">
                <a:solidFill>
                  <a:srgbClr val="0A0A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r>
              <a:rPr lang="en-US" altLang="zh-CN" sz="2400" dirty="0">
                <a:solidFill>
                  <a:srgbClr val="0A0A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                        </a:t>
            </a:r>
            <a:r>
              <a:rPr lang="zh-CN" altLang="en-US" sz="2400" dirty="0">
                <a:solidFill>
                  <a:srgbClr val="467CE8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教学资源查看</a:t>
            </a:r>
            <a:r>
              <a:rPr lang="en-US" altLang="zh-CN" sz="24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/>
            </a:r>
            <a:br>
              <a:rPr lang="en-US" altLang="zh-CN" sz="24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r>
              <a:rPr lang="en-US" altLang="zh-CN" sz="24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                        </a:t>
            </a:r>
            <a:r>
              <a:rPr lang="zh-CN" altLang="en-US" sz="2400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教务系统使用</a:t>
            </a:r>
            <a:endParaRPr lang="zh-CN" altLang="en-US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pic>
        <p:nvPicPr>
          <p:cNvPr id="26626" name="Picture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981200"/>
            <a:ext cx="8229600" cy="2514600"/>
          </a:xfrm>
          <a:effectLst>
            <a:outerShdw algn="ctr" rotWithShape="0">
              <a:schemeClr val="bg2">
                <a:alpha val="50000"/>
              </a:schemeClr>
            </a:outerShdw>
          </a:effectLst>
        </p:spPr>
      </p:pic>
      <p:sp>
        <p:nvSpPr>
          <p:cNvPr id="6" name="椭圆形标注 5"/>
          <p:cNvSpPr>
            <a:spLocks noChangeArrowheads="1"/>
          </p:cNvSpPr>
          <p:nvPr/>
        </p:nvSpPr>
        <p:spPr bwMode="auto">
          <a:xfrm>
            <a:off x="6629400" y="2590800"/>
            <a:ext cx="2057400" cy="838200"/>
          </a:xfrm>
          <a:prstGeom prst="wedgeEllipseCallout">
            <a:avLst>
              <a:gd name="adj1" fmla="val -101413"/>
              <a:gd name="adj2" fmla="val 69846"/>
            </a:avLst>
          </a:prstGeom>
          <a:solidFill>
            <a:srgbClr val="FFFFFF"/>
          </a:solidFill>
          <a:ln w="25400" algn="ctr">
            <a:solidFill>
              <a:srgbClr val="FF0000"/>
            </a:solidFill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A0A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本科教学信息网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A0A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628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400800"/>
            <a:ext cx="2667000" cy="320675"/>
          </a:xfrm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zh-CN" altLang="en-US" sz="1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上海海洋大学 教务处</a:t>
            </a:r>
            <a:endParaRPr lang="en-US" altLang="zh-CN" sz="1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609600" y="1143000"/>
            <a:ext cx="5334000" cy="609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路径：校园网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——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教育教学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——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本科生教育</a:t>
            </a:r>
          </a:p>
        </p:txBody>
      </p:sp>
      <p:sp>
        <p:nvSpPr>
          <p:cNvPr id="26630" name="Rectangle 17"/>
          <p:cNvSpPr/>
          <p:nvPr/>
        </p:nvSpPr>
        <p:spPr>
          <a:xfrm>
            <a:off x="2801938" y="355600"/>
            <a:ext cx="4343400" cy="5334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prstShdw prst="shdw12" dir="16200000">
              <a:schemeClr val="bg2">
                <a:alpha val="50000"/>
              </a:schemeClr>
            </a:prstShdw>
          </a:effectLst>
        </p:spPr>
        <p:txBody>
          <a:bodyPr wrap="none" anchor="ctr" anchorCtr="0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1.</a:t>
            </a:r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本科教育信息网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内容占位符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9525"/>
            <a:ext cx="8105775" cy="5248275"/>
          </a:xfrm>
        </p:spPr>
      </p:pic>
      <p:sp>
        <p:nvSpPr>
          <p:cNvPr id="4" name="日期占位符 3"/>
          <p:cNvSpPr txBox="1">
            <a:spLocks noGrp="1"/>
          </p:cNvSpPr>
          <p:nvPr>
            <p:ph type="dt" sz="half" idx="2"/>
          </p:nvPr>
        </p:nvSpPr>
        <p:spPr bwMode="auto"/>
        <p:txBody>
          <a:bodyPr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7651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4572000"/>
            <a:ext cx="3581400" cy="2286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2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257800"/>
            <a:ext cx="2209800" cy="1600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3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4600" y="5467350"/>
            <a:ext cx="2895600" cy="1390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椭圆形标注 10"/>
          <p:cNvSpPr>
            <a:spLocks noChangeArrowheads="1"/>
          </p:cNvSpPr>
          <p:nvPr/>
        </p:nvSpPr>
        <p:spPr bwMode="auto">
          <a:xfrm>
            <a:off x="2514600" y="2746375"/>
            <a:ext cx="2571750" cy="533400"/>
          </a:xfrm>
          <a:prstGeom prst="wedgeEllipseCallout">
            <a:avLst>
              <a:gd name="adj1" fmla="val -26425"/>
              <a:gd name="adj2" fmla="val 118571"/>
            </a:avLst>
          </a:prstGeom>
          <a:solidFill>
            <a:srgbClr val="5C5CFF"/>
          </a:solidFill>
          <a:ln w="25400" algn="ctr">
            <a:solidFill>
              <a:srgbClr val="0A0AFF"/>
            </a:solidFill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各类通知、公告</a:t>
            </a:r>
          </a:p>
        </p:txBody>
      </p:sp>
      <p:sp>
        <p:nvSpPr>
          <p:cNvPr id="27655" name="椭圆 20"/>
          <p:cNvSpPr/>
          <p:nvPr/>
        </p:nvSpPr>
        <p:spPr>
          <a:xfrm>
            <a:off x="0" y="5181600"/>
            <a:ext cx="838200" cy="381000"/>
          </a:xfrm>
          <a:prstGeom prst="ellipse">
            <a:avLst/>
          </a:prstGeom>
          <a:noFill/>
          <a:ln w="190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56" name="椭圆 20"/>
          <p:cNvSpPr/>
          <p:nvPr/>
        </p:nvSpPr>
        <p:spPr>
          <a:xfrm>
            <a:off x="2438400" y="5562600"/>
            <a:ext cx="838200" cy="381000"/>
          </a:xfrm>
          <a:prstGeom prst="ellipse">
            <a:avLst/>
          </a:prstGeom>
          <a:noFill/>
          <a:ln w="190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57" name="椭圆 20"/>
          <p:cNvSpPr/>
          <p:nvPr/>
        </p:nvSpPr>
        <p:spPr>
          <a:xfrm>
            <a:off x="0" y="3568700"/>
            <a:ext cx="838200" cy="381000"/>
          </a:xfrm>
          <a:prstGeom prst="ellipse">
            <a:avLst/>
          </a:prstGeom>
          <a:noFill/>
          <a:ln w="190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椭圆形标注 14"/>
          <p:cNvSpPr>
            <a:spLocks noChangeArrowheads="1"/>
          </p:cNvSpPr>
          <p:nvPr/>
        </p:nvSpPr>
        <p:spPr bwMode="auto">
          <a:xfrm>
            <a:off x="4953000" y="4648200"/>
            <a:ext cx="1143000" cy="533400"/>
          </a:xfrm>
          <a:prstGeom prst="wedgeEllipseCallout">
            <a:avLst>
              <a:gd name="adj1" fmla="val 35521"/>
              <a:gd name="adj2" fmla="val 70273"/>
            </a:avLst>
          </a:prstGeom>
          <a:solidFill>
            <a:srgbClr val="5C5CFF"/>
          </a:solidFill>
          <a:ln w="25400" algn="ctr">
            <a:solidFill>
              <a:srgbClr val="0A0AFF"/>
            </a:solidFill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URP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椭圆形标注 16"/>
          <p:cNvSpPr>
            <a:spLocks noChangeArrowheads="1"/>
          </p:cNvSpPr>
          <p:nvPr/>
        </p:nvSpPr>
        <p:spPr bwMode="auto">
          <a:xfrm>
            <a:off x="7886700" y="3619500"/>
            <a:ext cx="1219200" cy="533400"/>
          </a:xfrm>
          <a:prstGeom prst="wedgeEllipseCallout">
            <a:avLst>
              <a:gd name="adj1" fmla="val -59583"/>
              <a:gd name="adj2" fmla="val 35833"/>
            </a:avLst>
          </a:prstGeom>
          <a:solidFill>
            <a:srgbClr val="5C5CFF"/>
          </a:solidFill>
          <a:ln w="25400" algn="ctr">
            <a:solidFill>
              <a:srgbClr val="0A0AFF"/>
            </a:solidFill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考试安排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7848508" y="-6"/>
            <a:ext cx="1295486" cy="3124202"/>
          </a:xfrm>
          <a:prstGeom prst="rect">
            <a:avLst/>
          </a:prstGeom>
          <a:solidFill>
            <a:srgbClr val="FFFF00"/>
          </a:solidFill>
          <a:ln w="9525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本</a:t>
            </a:r>
            <a:endParaRPr kumimoji="0" lang="en-US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科</a:t>
            </a:r>
            <a:endParaRPr kumimoji="0" lang="en-US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教</a:t>
            </a:r>
            <a:endParaRPr kumimoji="0" lang="en-US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学</a:t>
            </a:r>
            <a:endParaRPr kumimoji="0" lang="en-US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信</a:t>
            </a:r>
            <a:endParaRPr kumimoji="0" lang="en-US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息</a:t>
            </a:r>
            <a:endParaRPr kumimoji="0" lang="en-US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网</a:t>
            </a:r>
          </a:p>
        </p:txBody>
      </p:sp>
      <p:sp>
        <p:nvSpPr>
          <p:cNvPr id="27661" name="椭圆 20"/>
          <p:cNvSpPr/>
          <p:nvPr/>
        </p:nvSpPr>
        <p:spPr>
          <a:xfrm>
            <a:off x="5562600" y="5486400"/>
            <a:ext cx="838200" cy="381000"/>
          </a:xfrm>
          <a:prstGeom prst="ellipse">
            <a:avLst/>
          </a:prstGeom>
          <a:noFill/>
          <a:ln w="190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5" grpId="0" animBg="1"/>
      <p:bldP spid="17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6800"/>
            <a:ext cx="4581525" cy="5133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" name="Picture 13" descr="7300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2400" y="5638800"/>
            <a:ext cx="431800" cy="431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5" name="日期占位符 3"/>
          <p:cNvSpPr>
            <a:spLocks noGrp="1"/>
          </p:cNvSpPr>
          <p:nvPr>
            <p:ph type="dt" sz="half" idx="2"/>
          </p:nvPr>
        </p:nvSpPr>
        <p:spPr>
          <a:xfrm>
            <a:off x="228600" y="6400800"/>
            <a:ext cx="2362200" cy="320675"/>
          </a:xfrm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zh-CN" altLang="en-US" sz="1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上海海洋大学 教务处</a:t>
            </a:r>
            <a:endParaRPr lang="en-US" altLang="zh-CN" sz="1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10" name="Picture 13" descr="7300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2590800"/>
            <a:ext cx="431800" cy="431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4648191" y="4571992"/>
            <a:ext cx="4267198" cy="685753"/>
          </a:xfrm>
          <a:prstGeom prst="rect">
            <a:avLst/>
          </a:prstGeom>
          <a:solidFill>
            <a:schemeClr val="tx2">
              <a:lumMod val="60000"/>
              <a:lumOff val="40000"/>
              <a:alpha val="74001"/>
            </a:schemeClr>
          </a:solidFill>
          <a:ln w="9525" algn="ctr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softEdge rad="635000"/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 tIns="154800"/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初始密码为身份证号最后</a:t>
            </a:r>
            <a:r>
              <a:rPr kumimoji="0" lang="en-US" altLang="zh-CN" sz="2400" b="1" kern="1200" cap="none" spc="0" normalizeH="0" baseline="0" noProof="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6</a:t>
            </a:r>
            <a:r>
              <a:rPr kumimoji="0" lang="zh-CN" altLang="en-US" sz="2400" b="1" kern="1200" cap="none" spc="0" normalizeH="0" baseline="0" noProof="0" dirty="0" smtClean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位</a:t>
            </a:r>
            <a:endParaRPr kumimoji="0" lang="zh-CN" altLang="en-US" sz="2400" b="1" kern="1200" cap="none" spc="0" normalizeH="0" baseline="0" noProof="0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4648191" y="5562537"/>
            <a:ext cx="3200399" cy="609601"/>
          </a:xfrm>
          <a:prstGeom prst="rect">
            <a:avLst/>
          </a:prstGeom>
          <a:solidFill>
            <a:schemeClr val="tx2">
              <a:lumMod val="60000"/>
              <a:lumOff val="40000"/>
              <a:alpha val="74001"/>
            </a:schemeClr>
          </a:solidFill>
          <a:ln w="9525" algn="ctr">
            <a:solidFill>
              <a:schemeClr val="tx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tIns="154800"/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请及时修改初始密码</a:t>
            </a:r>
            <a:endParaRPr kumimoji="0" lang="en-US" altLang="zh-CN" sz="2400" b="1" kern="1200" cap="none" spc="0" normalizeH="0" baseline="0" noProof="0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679" name="Rectangle 17"/>
          <p:cNvSpPr/>
          <p:nvPr/>
        </p:nvSpPr>
        <p:spPr>
          <a:xfrm>
            <a:off x="1219200" y="304800"/>
            <a:ext cx="6705600" cy="5334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prstShdw prst="shdw12" dir="16200000">
              <a:schemeClr val="bg2">
                <a:alpha val="50000"/>
              </a:schemeClr>
            </a:prstShdw>
          </a:effectLst>
        </p:spPr>
        <p:txBody>
          <a:bodyPr wrap="none" anchor="ctr" anchorCtr="0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2.URP</a:t>
            </a:r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教务管理系统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24400" y="1828800"/>
            <a:ext cx="4114800" cy="20304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不要使用“超级课程表”！</a:t>
            </a:r>
            <a:endParaRPr kumimoji="0" lang="en-US" altLang="zh-CN" b="1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R="0" defTabSz="914400">
              <a:buClrTx/>
              <a:buSzTx/>
              <a:defRPr/>
            </a:pPr>
            <a:r>
              <a:rPr kumimoji="0" lang="zh-CN" altLang="en-US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不要在其他软件中输入学号和密码！</a:t>
            </a:r>
          </a:p>
          <a:p>
            <a:pPr marR="0" defTabSz="914400">
              <a:buClrTx/>
              <a:buSzTx/>
              <a:defRPr/>
            </a:pPr>
            <a:endParaRPr kumimoji="0" lang="zh-CN" altLang="en-US" b="1" kern="1200" cap="none" spc="0" normalizeH="0" baseline="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R="0" defTabSz="914400">
              <a:buClrTx/>
              <a:buSzTx/>
              <a:defRPr/>
            </a:pPr>
            <a:r>
              <a:rPr kumimoji="0" lang="zh-CN" altLang="en-US" b="1" kern="1200" cap="none" spc="0" normalizeH="0" baseline="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可能导致</a:t>
            </a:r>
            <a:r>
              <a:rPr kumimoji="0" lang="en-US" altLang="zh-CN" b="1" kern="1200" cap="none" spc="0" normalizeH="0" baseline="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——</a:t>
            </a:r>
            <a:endParaRPr kumimoji="0" lang="zh-CN" altLang="en-US" b="1" kern="1200" cap="none" spc="0" normalizeH="0" baseline="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R="0" defTabSz="914400">
              <a:buClrTx/>
              <a:buSzTx/>
              <a:buFontTx/>
              <a:defRPr/>
            </a:pPr>
            <a:r>
              <a:rPr lang="en-US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1.</a:t>
            </a:r>
            <a:r>
              <a:rPr lang="zh-CN" altLang="en-US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课表信息不准确</a:t>
            </a:r>
            <a:endParaRPr lang="zh-CN" altLang="en-US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R="0" defTabSz="914400">
              <a:buClrTx/>
              <a:buSzTx/>
              <a:buFontTx/>
              <a:defRPr/>
            </a:pPr>
            <a:r>
              <a:rPr lang="en-US" altLang="zh-CN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2.</a:t>
            </a:r>
            <a:r>
              <a:rPr lang="zh-CN" altLang="en-US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个人信息（学号、密码等）泄露</a:t>
            </a:r>
            <a:endParaRPr kumimoji="0" lang="zh-CN" altLang="en-US" b="1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R="0" defTabSz="914400">
              <a:buClrTx/>
              <a:buSzTx/>
              <a:buFontTx/>
              <a:defRPr/>
            </a:pPr>
            <a:endParaRPr kumimoji="0" lang="zh-CN" altLang="en-US" b="1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cxnSp>
        <p:nvCxnSpPr>
          <p:cNvPr id="19" name="直接箭头连接符 18"/>
          <p:cNvCxnSpPr/>
          <p:nvPr/>
        </p:nvCxnSpPr>
        <p:spPr>
          <a:xfrm flipH="1">
            <a:off x="3124200" y="4648200"/>
            <a:ext cx="1600200" cy="0"/>
          </a:xfrm>
          <a:prstGeom prst="straightConnector1">
            <a:avLst/>
          </a:prstGeom>
          <a:ln w="76200">
            <a:solidFill>
              <a:srgbClr val="467CE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图片 9" descr="URP学生界面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76400"/>
            <a:ext cx="9144000" cy="3976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698" name="日期占位符 3"/>
          <p:cNvSpPr>
            <a:spLocks noGrp="1"/>
          </p:cNvSpPr>
          <p:nvPr>
            <p:ph type="dt" sz="half" idx="2"/>
          </p:nvPr>
        </p:nvSpPr>
        <p:spPr>
          <a:xfrm>
            <a:off x="228600" y="6400800"/>
            <a:ext cx="2362200" cy="320675"/>
          </a:xfrm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zh-CN" altLang="en-US" sz="1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上海海洋大学 教务处</a:t>
            </a:r>
            <a:endParaRPr lang="en-US" altLang="zh-CN" sz="1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9" name="AutoShape 5"/>
          <p:cNvSpPr>
            <a:spLocks noChangeArrowheads="1"/>
          </p:cNvSpPr>
          <p:nvPr/>
        </p:nvSpPr>
        <p:spPr bwMode="auto">
          <a:xfrm>
            <a:off x="1143000" y="2895600"/>
            <a:ext cx="1916113" cy="827088"/>
          </a:xfrm>
          <a:prstGeom prst="wedgeEllipseCallout">
            <a:avLst>
              <a:gd name="adj1" fmla="val -50188"/>
              <a:gd name="adj2" fmla="val 60500"/>
            </a:avLst>
          </a:prstGeom>
          <a:solidFill>
            <a:srgbClr val="5C5CFF"/>
          </a:solidFill>
          <a:ln w="9525">
            <a:solidFill>
              <a:srgbClr val="0A0AFF"/>
            </a:solidFill>
            <a:miter lim="800000"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查询成绩</a:t>
            </a:r>
          </a:p>
        </p:txBody>
      </p:sp>
      <p:sp>
        <p:nvSpPr>
          <p:cNvPr id="24" name="云形标注 23"/>
          <p:cNvSpPr>
            <a:spLocks noChangeArrowheads="1"/>
          </p:cNvSpPr>
          <p:nvPr/>
        </p:nvSpPr>
        <p:spPr bwMode="auto">
          <a:xfrm>
            <a:off x="2057400" y="1447800"/>
            <a:ext cx="2057400" cy="762000"/>
          </a:xfrm>
          <a:prstGeom prst="cloudCallout">
            <a:avLst>
              <a:gd name="adj1" fmla="val -91616"/>
              <a:gd name="adj2" fmla="val 99469"/>
            </a:avLst>
          </a:prstGeom>
          <a:solidFill>
            <a:srgbClr val="5C5CFF"/>
          </a:solidFill>
          <a:ln w="25400" algn="ctr">
            <a:solidFill>
              <a:srgbClr val="0A0AFF"/>
            </a:solidFill>
            <a:round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查看课表</a:t>
            </a:r>
          </a:p>
        </p:txBody>
      </p:sp>
      <p:sp>
        <p:nvSpPr>
          <p:cNvPr id="29701" name="Rectangle 17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  <a:miter/>
          </a:ln>
          <a:effectLst>
            <a:prstShdw prst="shdw12" dir="16200000">
              <a:schemeClr val="bg2">
                <a:alpha val="50000"/>
              </a:schemeClr>
            </a:prstShdw>
          </a:effectLst>
        </p:spPr>
        <p:txBody>
          <a:bodyPr vert="horz" wrap="none" lIns="91440" tIns="45720" rIns="91440" bIns="45720" anchor="ctr" anchorCtr="0"/>
          <a:lstStyle/>
          <a:p>
            <a:pPr algn="ctr"/>
            <a:r>
              <a:rPr lang="en-US" altLang="zh-CN" sz="2800" b="1" dirty="0">
                <a:ea typeface="宋体" panose="02010600030101010101" pitchFamily="2" charset="-122"/>
                <a:sym typeface="Wingdings" panose="05000000000000000000" pitchFamily="2" charset="2"/>
              </a:rPr>
              <a:t>2.URP</a:t>
            </a:r>
            <a:r>
              <a:rPr lang="zh-CN" altLang="en-US" sz="2800" b="1" dirty="0">
                <a:ea typeface="宋体" panose="02010600030101010101" pitchFamily="2" charset="-122"/>
                <a:sym typeface="Wingdings" panose="05000000000000000000" pitchFamily="2" charset="2"/>
              </a:rPr>
              <a:t>教务管理系统</a:t>
            </a:r>
          </a:p>
        </p:txBody>
      </p:sp>
      <p:sp>
        <p:nvSpPr>
          <p:cNvPr id="8" name="云形标注 7"/>
          <p:cNvSpPr>
            <a:spLocks noChangeArrowheads="1"/>
          </p:cNvSpPr>
          <p:nvPr/>
        </p:nvSpPr>
        <p:spPr bwMode="auto">
          <a:xfrm>
            <a:off x="2133600" y="4572000"/>
            <a:ext cx="2362200" cy="914400"/>
          </a:xfrm>
          <a:prstGeom prst="cloudCallout">
            <a:avLst>
              <a:gd name="adj1" fmla="val -91232"/>
              <a:gd name="adj2" fmla="val 22099"/>
            </a:avLst>
          </a:prstGeom>
          <a:solidFill>
            <a:srgbClr val="5C5CFF"/>
          </a:solidFill>
          <a:ln w="25400" algn="ctr">
            <a:solidFill>
              <a:srgbClr val="0A0AFF"/>
            </a:solidFill>
            <a:round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查看学分修获情况</a:t>
            </a:r>
          </a:p>
        </p:txBody>
      </p:sp>
      <p:sp>
        <p:nvSpPr>
          <p:cNvPr id="11" name="矩形 10"/>
          <p:cNvSpPr/>
          <p:nvPr/>
        </p:nvSpPr>
        <p:spPr bwMode="auto">
          <a:xfrm>
            <a:off x="8763000" y="1752600"/>
            <a:ext cx="304800" cy="152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4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2"/>
          <p:cNvPicPr>
            <a:picLocks noChangeAspect="1"/>
          </p:cNvPicPr>
          <p:nvPr/>
        </p:nvPicPr>
        <p:blipFill>
          <a:blip r:embed="rId2"/>
          <a:srcRect r="23506"/>
          <a:stretch>
            <a:fillRect/>
          </a:stretch>
        </p:blipFill>
        <p:spPr>
          <a:xfrm>
            <a:off x="0" y="838200"/>
            <a:ext cx="9144000" cy="4381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2" name="日期占位符 3"/>
          <p:cNvSpPr>
            <a:spLocks noGrp="1"/>
          </p:cNvSpPr>
          <p:nvPr>
            <p:ph type="dt" sz="half" idx="2"/>
          </p:nvPr>
        </p:nvSpPr>
        <p:spPr>
          <a:xfrm>
            <a:off x="228600" y="6400800"/>
            <a:ext cx="2362200" cy="320675"/>
          </a:xfrm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zh-CN" altLang="en-US" sz="1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上海海洋大学 教务处</a:t>
            </a:r>
            <a:endParaRPr lang="en-US" altLang="zh-CN" sz="1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0723" name="AutoShape 6"/>
          <p:cNvSpPr/>
          <p:nvPr/>
        </p:nvSpPr>
        <p:spPr>
          <a:xfrm>
            <a:off x="7086600" y="2895600"/>
            <a:ext cx="468313" cy="1152525"/>
          </a:xfrm>
          <a:prstGeom prst="wedgeRectCallout">
            <a:avLst>
              <a:gd name="adj1" fmla="val -84574"/>
              <a:gd name="adj2" fmla="val -76861"/>
            </a:avLst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r>
              <a:rPr lang="zh-CN" altLang="en-US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课序号</a:t>
            </a:r>
          </a:p>
        </p:txBody>
      </p:sp>
      <p:sp>
        <p:nvSpPr>
          <p:cNvPr id="30724" name="AutoShape 6"/>
          <p:cNvSpPr/>
          <p:nvPr/>
        </p:nvSpPr>
        <p:spPr>
          <a:xfrm>
            <a:off x="6553200" y="4419600"/>
            <a:ext cx="468313" cy="1152525"/>
          </a:xfrm>
          <a:prstGeom prst="wedgeRectCallout">
            <a:avLst>
              <a:gd name="adj1" fmla="val -188963"/>
              <a:gd name="adj2" fmla="val -29236"/>
            </a:avLst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r>
              <a:rPr lang="zh-CN" altLang="en-US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教室</a:t>
            </a:r>
          </a:p>
        </p:txBody>
      </p:sp>
      <p:sp>
        <p:nvSpPr>
          <p:cNvPr id="16394" name="Rectangle 13"/>
          <p:cNvSpPr>
            <a:spLocks noChangeArrowheads="1"/>
          </p:cNvSpPr>
          <p:nvPr/>
        </p:nvSpPr>
        <p:spPr bwMode="auto">
          <a:xfrm>
            <a:off x="1295400" y="0"/>
            <a:ext cx="44958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  <a:effectLst>
            <a:prstShdw prst="shdw12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j-cs"/>
                <a:sym typeface="Wingdings" panose="05000000000000000000" pitchFamily="2" charset="2"/>
              </a:rPr>
              <a:t>查看到的课表</a:t>
            </a:r>
          </a:p>
        </p:txBody>
      </p:sp>
      <p:sp>
        <p:nvSpPr>
          <p:cNvPr id="16" name="矩形标注 15"/>
          <p:cNvSpPr/>
          <p:nvPr/>
        </p:nvSpPr>
        <p:spPr bwMode="auto">
          <a:xfrm>
            <a:off x="4191000" y="5562600"/>
            <a:ext cx="1828800" cy="762000"/>
          </a:xfrm>
          <a:prstGeom prst="wedgeRectCallout">
            <a:avLst>
              <a:gd name="adj1" fmla="val 24461"/>
              <a:gd name="adj2" fmla="val -156324"/>
            </a:avLst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“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临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”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指的是临港校区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446838"/>
            <a:ext cx="3276600" cy="320675"/>
          </a:xfrm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zh-CN" altLang="en-US" sz="1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上海海洋大学 教务处</a:t>
            </a:r>
            <a:endParaRPr lang="en-US" altLang="zh-CN" sz="1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266" name="Rectangle 2"/>
          <p:cNvSpPr>
            <a:spLocks noGrp="1"/>
          </p:cNvSpPr>
          <p:nvPr>
            <p:ph type="title"/>
          </p:nvPr>
        </p:nvSpPr>
        <p:spPr>
          <a:xfrm>
            <a:off x="609600" y="304800"/>
            <a:ext cx="7896225" cy="563563"/>
          </a:xfrm>
        </p:spPr>
        <p:txBody>
          <a:bodyPr vert="horz" wrap="square" lIns="91440" tIns="45720" rIns="91440" bIns="45720" anchor="ctr" anchorCtr="0"/>
          <a:lstStyle/>
          <a:p>
            <a:pPr eaLnBrk="1" hangingPunct="1"/>
            <a:r>
              <a:rPr lang="zh-CN" altLang="en-US" sz="4400" dirty="0">
                <a:ea typeface="宋体" panose="02010600030101010101" pitchFamily="2" charset="-122"/>
              </a:rPr>
              <a:t>内容</a:t>
            </a:r>
            <a:endParaRPr lang="en-US" altLang="zh-CN" sz="4400" dirty="0">
              <a:ea typeface="宋体" panose="02010600030101010101" pitchFamily="2" charset="-122"/>
            </a:endParaRPr>
          </a:p>
        </p:txBody>
      </p:sp>
      <p:sp>
        <p:nvSpPr>
          <p:cNvPr id="11267" name="Text Box 3"/>
          <p:cNvSpPr txBox="1"/>
          <p:nvPr/>
        </p:nvSpPr>
        <p:spPr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7044" name="AutoShape 4"/>
          <p:cNvSpPr>
            <a:spLocks noChangeArrowheads="1"/>
          </p:cNvSpPr>
          <p:nvPr/>
        </p:nvSpPr>
        <p:spPr bwMode="ltGray">
          <a:xfrm rot="5400000">
            <a:off x="-2422525" y="1627188"/>
            <a:ext cx="4824413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45490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tint val="4549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7045" name="AutoShape 5"/>
          <p:cNvSpPr>
            <a:spLocks noChangeArrowheads="1"/>
          </p:cNvSpPr>
          <p:nvPr/>
        </p:nvSpPr>
        <p:spPr bwMode="ltGray">
          <a:xfrm rot="5400000" flipH="1">
            <a:off x="-2016919" y="2032794"/>
            <a:ext cx="4032250" cy="3929063"/>
          </a:xfrm>
          <a:custGeom>
            <a:avLst/>
            <a:gdLst>
              <a:gd name="G0" fmla="+- 56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6"/>
              <a:gd name="G18" fmla="*/ 56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6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6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372 w 21600"/>
              <a:gd name="T15" fmla="*/ 10800 h 21600"/>
              <a:gd name="T16" fmla="*/ 10800 w 21600"/>
              <a:gd name="T17" fmla="*/ 10744 h 21600"/>
              <a:gd name="T18" fmla="*/ 16228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gradFill rotWithShape="1">
            <a:gsLst>
              <a:gs pos="0">
                <a:schemeClr val="hlink">
                  <a:alpha val="56000"/>
                </a:schemeClr>
              </a:gs>
              <a:gs pos="100000">
                <a:schemeClr val="hlink">
                  <a:gamma/>
                  <a:tint val="0"/>
                  <a:invGamma/>
                  <a:alpha val="48000"/>
                </a:schemeClr>
              </a:gs>
            </a:gsLst>
            <a:lin ang="5400000" scaled="1"/>
          </a:gradFill>
          <a:ln w="0" algn="ctr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270" name="AutoShape 8"/>
          <p:cNvSpPr/>
          <p:nvPr/>
        </p:nvSpPr>
        <p:spPr>
          <a:xfrm>
            <a:off x="2438400" y="2286000"/>
            <a:ext cx="5257800" cy="457200"/>
          </a:xfrm>
          <a:prstGeom prst="roundRect">
            <a:avLst>
              <a:gd name="adj" fmla="val 50000"/>
            </a:avLst>
          </a:prstGeom>
          <a:noFill/>
          <a:ln w="2857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marL="1524000" lvl="2" indent="-609600" eaLnBrk="1" hangingPunct="1">
              <a:spcBef>
                <a:spcPct val="20000"/>
              </a:spcBef>
              <a:buSzPct val="300000"/>
            </a:pPr>
            <a:r>
              <a:rPr lang="zh-CN" altLang="en-US" b="1" dirty="0">
                <a:solidFill>
                  <a:srgbClr val="002060"/>
                </a:solidFill>
                <a:latin typeface="Eras Bold ITC" panose="020B0907030504020204" pitchFamily="34" charset="0"/>
                <a:ea typeface="宋体" panose="02010600030101010101" pitchFamily="2" charset="-122"/>
              </a:rPr>
              <a:t>大学在校流程</a:t>
            </a:r>
          </a:p>
        </p:txBody>
      </p:sp>
      <p:sp>
        <p:nvSpPr>
          <p:cNvPr id="11271" name="AutoShape 9"/>
          <p:cNvSpPr/>
          <p:nvPr/>
        </p:nvSpPr>
        <p:spPr>
          <a:xfrm>
            <a:off x="1447800" y="1600200"/>
            <a:ext cx="5638800" cy="685800"/>
          </a:xfrm>
          <a:prstGeom prst="roundRect">
            <a:avLst>
              <a:gd name="adj" fmla="val 50000"/>
            </a:avLst>
          </a:prstGeom>
          <a:noFill/>
          <a:ln w="2857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eaLnBrk="0" hangingPunct="0"/>
            <a:r>
              <a:rPr lang="zh-CN" altLang="en-US" sz="2000" b="1" dirty="0">
                <a:solidFill>
                  <a:srgbClr val="002060"/>
                </a:solidFill>
                <a:latin typeface="Eras Bold ITC" panose="020B0907030504020204" pitchFamily="34" charset="0"/>
                <a:ea typeface="宋体" panose="02010600030101010101" pitchFamily="2" charset="-122"/>
              </a:rPr>
              <a:t>相关教学（教务）管理介绍：</a:t>
            </a:r>
            <a:endParaRPr lang="en-US" altLang="zh-CN" sz="2000" b="1" dirty="0">
              <a:solidFill>
                <a:srgbClr val="0020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2" name="AutoShape 10"/>
          <p:cNvSpPr/>
          <p:nvPr/>
        </p:nvSpPr>
        <p:spPr>
          <a:xfrm>
            <a:off x="2209800" y="5110163"/>
            <a:ext cx="6248400" cy="609600"/>
          </a:xfrm>
          <a:prstGeom prst="roundRect">
            <a:avLst>
              <a:gd name="adj" fmla="val 50000"/>
            </a:avLst>
          </a:prstGeom>
          <a:noFill/>
          <a:ln w="2857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eaLnBrk="0" hangingPunct="0"/>
            <a:r>
              <a:rPr lang="en-US" altLang="zh-CN" sz="2000" b="1" dirty="0">
                <a:solidFill>
                  <a:srgbClr val="002060"/>
                </a:solidFill>
                <a:latin typeface="Eras Bold ITC" panose="020B0907030504020204" pitchFamily="34" charset="0"/>
                <a:ea typeface="宋体" panose="02010600030101010101" pitchFamily="2" charset="-122"/>
              </a:rPr>
              <a:t>《</a:t>
            </a:r>
            <a:r>
              <a:rPr lang="zh-CN" altLang="en-US" sz="2000" b="1" dirty="0">
                <a:solidFill>
                  <a:srgbClr val="002060"/>
                </a:solidFill>
                <a:latin typeface="Eras Bold ITC" panose="020B0907030504020204" pitchFamily="34" charset="0"/>
                <a:ea typeface="宋体" panose="02010600030101010101" pitchFamily="2" charset="-122"/>
              </a:rPr>
              <a:t>上海海洋大学本科生学籍管理条例</a:t>
            </a:r>
            <a:r>
              <a:rPr lang="en-US" altLang="zh-CN" sz="2000" b="1" dirty="0">
                <a:solidFill>
                  <a:srgbClr val="002060"/>
                </a:solidFill>
                <a:latin typeface="Eras Bold ITC" panose="020B0907030504020204" pitchFamily="34" charset="0"/>
                <a:ea typeface="宋体" panose="02010600030101010101" pitchFamily="2" charset="-122"/>
              </a:rPr>
              <a:t>》</a:t>
            </a:r>
            <a:r>
              <a:rPr lang="zh-CN" altLang="en-US" sz="2000" b="1" dirty="0">
                <a:solidFill>
                  <a:srgbClr val="002060"/>
                </a:solidFill>
                <a:latin typeface="Eras Bold ITC" panose="020B0907030504020204" pitchFamily="34" charset="0"/>
                <a:ea typeface="宋体" panose="02010600030101010101" pitchFamily="2" charset="-122"/>
              </a:rPr>
              <a:t>概要介绍</a:t>
            </a:r>
            <a:endParaRPr lang="en-US" altLang="zh-CN" sz="2000" b="1" dirty="0">
              <a:solidFill>
                <a:srgbClr val="0020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1273" name="Group 11"/>
          <p:cNvGrpSpPr/>
          <p:nvPr/>
        </p:nvGrpSpPr>
        <p:grpSpPr>
          <a:xfrm>
            <a:off x="1066800" y="1828800"/>
            <a:ext cx="381000" cy="381000"/>
            <a:chOff x="2078" y="1680"/>
            <a:chExt cx="1615" cy="1615"/>
          </a:xfrm>
        </p:grpSpPr>
        <p:sp>
          <p:nvSpPr>
            <p:cNvPr id="11274" name="Oval 12"/>
            <p:cNvSpPr/>
            <p:nvPr/>
          </p:nvSpPr>
          <p:spPr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  <a:tileRect/>
            </a:gradFill>
            <a:ln w="57150">
              <a:noFill/>
            </a:ln>
          </p:spPr>
          <p:txBody>
            <a:bodyPr wrap="none" anchor="ctr" anchorCtr="0"/>
            <a:lstStyle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75" name="Oval 13"/>
            <p:cNvSpPr/>
            <p:nvPr/>
          </p:nvSpPr>
          <p:spPr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wrap="none" anchor="ctr" anchorCtr="0"/>
            <a:lstStyle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7054" name="Oval 14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277" name="Oval 15"/>
            <p:cNvSpPr/>
            <p:nvPr/>
          </p:nvSpPr>
          <p:spPr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FFCC00"/>
                </a:gs>
              </a:gsLst>
              <a:lin ang="2700000" scaled="1"/>
              <a:tileRect/>
            </a:gradFill>
            <a:ln w="38100">
              <a:noFill/>
            </a:ln>
          </p:spPr>
          <p:txBody>
            <a:bodyPr wrap="none" anchor="ctr" anchorCtr="0">
              <a:spAutoFit/>
            </a:bodyPr>
            <a:lstStyle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7056" name="Oval 16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279" name="Oval 17"/>
            <p:cNvSpPr/>
            <p:nvPr/>
          </p:nvSpPr>
          <p:spPr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C6300"/>
                </a:gs>
              </a:gsLst>
              <a:lin ang="2700000" scaled="1"/>
              <a:tileRect/>
            </a:gradFill>
            <a:ln w="38100">
              <a:noFill/>
            </a:ln>
          </p:spPr>
          <p:txBody>
            <a:bodyPr anchor="ctr" anchorCtr="0">
              <a:spAutoFit/>
            </a:bodyPr>
            <a:lstStyle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1280" name="Group 18"/>
          <p:cNvGrpSpPr/>
          <p:nvPr/>
        </p:nvGrpSpPr>
        <p:grpSpPr>
          <a:xfrm>
            <a:off x="1758950" y="5110163"/>
            <a:ext cx="381000" cy="381000"/>
            <a:chOff x="2078" y="1680"/>
            <a:chExt cx="1615" cy="1615"/>
          </a:xfrm>
        </p:grpSpPr>
        <p:sp>
          <p:nvSpPr>
            <p:cNvPr id="11281" name="Oval 19"/>
            <p:cNvSpPr/>
            <p:nvPr/>
          </p:nvSpPr>
          <p:spPr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  <a:tileRect/>
            </a:gradFill>
            <a:ln w="57150">
              <a:noFill/>
            </a:ln>
          </p:spPr>
          <p:txBody>
            <a:bodyPr wrap="none" anchor="ctr" anchorCtr="0"/>
            <a:lstStyle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82" name="Oval 20"/>
            <p:cNvSpPr/>
            <p:nvPr/>
          </p:nvSpPr>
          <p:spPr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wrap="none" anchor="ctr" anchorCtr="0"/>
            <a:lstStyle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7061" name="Oval 21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284" name="Oval 22"/>
            <p:cNvSpPr/>
            <p:nvPr/>
          </p:nvSpPr>
          <p:spPr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  <a:tileRect/>
            </a:gradFill>
            <a:ln w="38100">
              <a:noFill/>
            </a:ln>
          </p:spPr>
          <p:txBody>
            <a:bodyPr wrap="none" anchor="ctr" anchorCtr="0">
              <a:spAutoFit/>
            </a:bodyPr>
            <a:lstStyle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7063" name="Oval 23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286" name="Oval 24"/>
            <p:cNvSpPr/>
            <p:nvPr/>
          </p:nvSpPr>
          <p:spPr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235C32"/>
                </a:gs>
              </a:gsLst>
              <a:lin ang="2700000" scaled="1"/>
              <a:tileRect/>
            </a:gradFill>
            <a:ln w="38100">
              <a:noFill/>
            </a:ln>
          </p:spPr>
          <p:txBody>
            <a:bodyPr anchor="ctr" anchorCtr="0">
              <a:spAutoFit/>
            </a:bodyPr>
            <a:lstStyle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1287" name="AutoShape 8"/>
          <p:cNvSpPr/>
          <p:nvPr/>
        </p:nvSpPr>
        <p:spPr>
          <a:xfrm>
            <a:off x="2438400" y="2743200"/>
            <a:ext cx="5410200" cy="457200"/>
          </a:xfrm>
          <a:prstGeom prst="roundRect">
            <a:avLst>
              <a:gd name="adj" fmla="val 50000"/>
            </a:avLst>
          </a:prstGeom>
          <a:noFill/>
          <a:ln w="2857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marL="1524000" lvl="2" indent="-609600" eaLnBrk="1" hangingPunct="1">
              <a:spcBef>
                <a:spcPct val="20000"/>
              </a:spcBef>
              <a:buSzPct val="300000"/>
            </a:pPr>
            <a:endParaRPr lang="zh-CN" altLang="en-US" b="1" dirty="0">
              <a:solidFill>
                <a:srgbClr val="002060"/>
              </a:solidFill>
              <a:latin typeface="Eras Bold ITC" panose="020B0907030504020204" pitchFamily="34" charset="0"/>
              <a:ea typeface="宋体" panose="02010600030101010101" pitchFamily="2" charset="-122"/>
            </a:endParaRPr>
          </a:p>
        </p:txBody>
      </p:sp>
      <p:sp>
        <p:nvSpPr>
          <p:cNvPr id="11288" name="AutoShape 8"/>
          <p:cNvSpPr/>
          <p:nvPr/>
        </p:nvSpPr>
        <p:spPr>
          <a:xfrm>
            <a:off x="2438400" y="3200400"/>
            <a:ext cx="5562600" cy="457200"/>
          </a:xfrm>
          <a:prstGeom prst="roundRect">
            <a:avLst>
              <a:gd name="adj" fmla="val 50000"/>
            </a:avLst>
          </a:prstGeom>
          <a:noFill/>
          <a:ln w="2857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marL="1524000" lvl="2" indent="-609600" eaLnBrk="1" hangingPunct="1">
              <a:spcBef>
                <a:spcPct val="20000"/>
              </a:spcBef>
              <a:buSzPct val="300000"/>
            </a:pPr>
            <a:r>
              <a:rPr lang="zh-CN" altLang="en-US" b="1" dirty="0">
                <a:solidFill>
                  <a:srgbClr val="002060"/>
                </a:solidFill>
                <a:latin typeface="Eras Bold ITC" panose="020B0907030504020204" pitchFamily="34" charset="0"/>
                <a:ea typeface="宋体" panose="02010600030101010101" pitchFamily="2" charset="-122"/>
              </a:rPr>
              <a:t>教学信息工具</a:t>
            </a:r>
          </a:p>
        </p:txBody>
      </p:sp>
      <p:sp>
        <p:nvSpPr>
          <p:cNvPr id="11289" name="AutoShape 8"/>
          <p:cNvSpPr/>
          <p:nvPr/>
        </p:nvSpPr>
        <p:spPr>
          <a:xfrm>
            <a:off x="2438400" y="3657600"/>
            <a:ext cx="5791200" cy="457200"/>
          </a:xfrm>
          <a:prstGeom prst="roundRect">
            <a:avLst>
              <a:gd name="adj" fmla="val 50000"/>
            </a:avLst>
          </a:prstGeom>
          <a:noFill/>
          <a:ln w="2857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marL="1524000" lvl="2" indent="-609600" eaLnBrk="1" hangingPunct="1">
              <a:spcBef>
                <a:spcPct val="20000"/>
              </a:spcBef>
              <a:buSzPct val="300000"/>
            </a:pPr>
            <a:r>
              <a:rPr lang="zh-CN" altLang="en-US" b="1" dirty="0">
                <a:solidFill>
                  <a:srgbClr val="002060"/>
                </a:solidFill>
                <a:latin typeface="Eras Bold ITC" panose="020B0907030504020204" pitchFamily="34" charset="0"/>
                <a:ea typeface="宋体" panose="02010600030101010101" pitchFamily="2" charset="-122"/>
              </a:rPr>
              <a:t>教学楼宇、校历、作息时间</a:t>
            </a:r>
          </a:p>
        </p:txBody>
      </p:sp>
      <p:sp>
        <p:nvSpPr>
          <p:cNvPr id="11290" name="AutoShape 8"/>
          <p:cNvSpPr/>
          <p:nvPr/>
        </p:nvSpPr>
        <p:spPr>
          <a:xfrm>
            <a:off x="2486025" y="4232275"/>
            <a:ext cx="6019800" cy="609600"/>
          </a:xfrm>
          <a:prstGeom prst="roundRect">
            <a:avLst>
              <a:gd name="adj" fmla="val 50000"/>
            </a:avLst>
          </a:prstGeom>
          <a:noFill/>
          <a:ln w="2857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marL="0" lvl="2" indent="0" eaLnBrk="1" hangingPunct="1">
              <a:spcBef>
                <a:spcPct val="20000"/>
              </a:spcBef>
              <a:buSzPct val="300000"/>
            </a:pPr>
            <a:r>
              <a:rPr lang="zh-CN" altLang="en-US" sz="2000" b="1" dirty="0">
                <a:solidFill>
                  <a:srgbClr val="002060"/>
                </a:solidFill>
                <a:latin typeface="Eras Bold ITC" panose="020B0907030504020204" pitchFamily="34" charset="0"/>
                <a:ea typeface="宋体" panose="02010600030101010101" pitchFamily="2" charset="-122"/>
              </a:rPr>
              <a:t>             专业培养方案简介</a:t>
            </a:r>
          </a:p>
        </p:txBody>
      </p:sp>
      <p:grpSp>
        <p:nvGrpSpPr>
          <p:cNvPr id="11291" name="Group 32"/>
          <p:cNvGrpSpPr/>
          <p:nvPr/>
        </p:nvGrpSpPr>
        <p:grpSpPr>
          <a:xfrm>
            <a:off x="2038350" y="4268788"/>
            <a:ext cx="381000" cy="381000"/>
            <a:chOff x="2078" y="1680"/>
            <a:chExt cx="1615" cy="1615"/>
          </a:xfrm>
        </p:grpSpPr>
        <p:sp>
          <p:nvSpPr>
            <p:cNvPr id="11292" name="Oval 33"/>
            <p:cNvSpPr/>
            <p:nvPr/>
          </p:nvSpPr>
          <p:spPr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  <a:tileRect/>
            </a:gradFill>
            <a:ln w="57150">
              <a:noFill/>
            </a:ln>
          </p:spPr>
          <p:txBody>
            <a:bodyPr wrap="none" anchor="ctr" anchorCtr="0"/>
            <a:lstStyle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93" name="Oval 34"/>
            <p:cNvSpPr/>
            <p:nvPr/>
          </p:nvSpPr>
          <p:spPr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wrap="none" anchor="ctr" anchorCtr="0"/>
            <a:lstStyle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" name="Oval 35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295" name="Oval 36"/>
            <p:cNvSpPr/>
            <p:nvPr/>
          </p:nvSpPr>
          <p:spPr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8D67E1"/>
                </a:gs>
              </a:gsLst>
              <a:lin ang="2700000" scaled="1"/>
              <a:tileRect/>
            </a:gradFill>
            <a:ln w="38100">
              <a:noFill/>
            </a:ln>
          </p:spPr>
          <p:txBody>
            <a:bodyPr wrap="none" anchor="ctr" anchorCtr="0">
              <a:spAutoFit/>
            </a:bodyPr>
            <a:lstStyle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2" name="Oval 37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297" name="Oval 38"/>
            <p:cNvSpPr/>
            <p:nvPr/>
          </p:nvSpPr>
          <p:spPr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8D67E1"/>
                </a:gs>
                <a:gs pos="100000">
                  <a:srgbClr val="45326D"/>
                </a:gs>
              </a:gsLst>
              <a:lin ang="2700000" scaled="1"/>
              <a:tileRect/>
            </a:gradFill>
            <a:ln w="38100">
              <a:noFill/>
            </a:ln>
          </p:spPr>
          <p:txBody>
            <a:bodyPr anchor="ctr" anchorCtr="0">
              <a:spAutoFit/>
            </a:bodyPr>
            <a:lstStyle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1298" name="矩形 42"/>
          <p:cNvSpPr/>
          <p:nvPr/>
        </p:nvSpPr>
        <p:spPr>
          <a:xfrm>
            <a:off x="3429000" y="2819400"/>
            <a:ext cx="2044700" cy="36988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b="1" dirty="0">
                <a:solidFill>
                  <a:srgbClr val="002060"/>
                </a:solidFill>
                <a:latin typeface="Eras Bold ITC" panose="020B0907030504020204" pitchFamily="34" charset="0"/>
                <a:ea typeface="宋体" panose="02010600030101010101" pitchFamily="2" charset="-122"/>
              </a:rPr>
              <a:t>教学相关事务详解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日期占位符 3"/>
          <p:cNvSpPr>
            <a:spLocks noGrp="1"/>
          </p:cNvSpPr>
          <p:nvPr>
            <p:ph type="dt" sz="half" idx="2"/>
          </p:nvPr>
        </p:nvSpPr>
        <p:spPr>
          <a:xfrm>
            <a:off x="228600" y="6400800"/>
            <a:ext cx="2362200" cy="320675"/>
          </a:xfrm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zh-CN" altLang="en-US" sz="1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上海海洋大学 教务处</a:t>
            </a:r>
            <a:endParaRPr lang="en-US" altLang="zh-CN" sz="1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gray">
          <a:xfrm>
            <a:off x="533400" y="2438400"/>
            <a:ext cx="2438400" cy="7143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tx2">
                  <a:lumMod val="40000"/>
                  <a:lumOff val="60000"/>
                  <a:shade val="100000"/>
                  <a:satMod val="115000"/>
                </a:schemeClr>
              </a:gs>
            </a:gsLst>
            <a:lin ang="8100000" scaled="1"/>
            <a:tileRect/>
          </a:gradFill>
          <a:ln w="38100" algn="ctr">
            <a:solidFill>
              <a:srgbClr val="FFFFFF"/>
            </a:solidFill>
            <a:rou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lIns="0" r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取得国家学籍</a:t>
            </a: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gray">
          <a:xfrm>
            <a:off x="1066800" y="3428998"/>
            <a:ext cx="1219199" cy="2590800"/>
          </a:xfrm>
          <a:prstGeom prst="chevron">
            <a:avLst>
              <a:gd name="adj" fmla="val 17384"/>
            </a:avLst>
          </a:prstGeom>
          <a:solidFill>
            <a:schemeClr val="bg1"/>
          </a:solidFill>
          <a:ln w="38100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109250" dir="3267739" algn="ctr" rotWithShape="0">
              <a:srgbClr val="333333">
                <a:alpha val="50000"/>
              </a:srgbClr>
            </a:outerShdw>
          </a:effectLst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子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注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册</a:t>
            </a:r>
          </a:p>
        </p:txBody>
      </p:sp>
      <p:sp>
        <p:nvSpPr>
          <p:cNvPr id="12" name="AutoShape 14"/>
          <p:cNvSpPr>
            <a:spLocks noChangeArrowheads="1"/>
          </p:cNvSpPr>
          <p:nvPr/>
        </p:nvSpPr>
        <p:spPr bwMode="gray">
          <a:xfrm>
            <a:off x="3048000" y="2514600"/>
            <a:ext cx="3581400" cy="6381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tx2">
                  <a:lumMod val="40000"/>
                  <a:lumOff val="60000"/>
                  <a:shade val="100000"/>
                  <a:satMod val="115000"/>
                </a:schemeClr>
              </a:gs>
            </a:gsLst>
            <a:lin ang="8100000" scaled="1"/>
            <a:tileRect/>
          </a:gradFill>
          <a:ln w="38100" algn="ctr">
            <a:solidFill>
              <a:srgbClr val="FFFFFF"/>
            </a:solidFill>
            <a:rou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lIns="0" r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确认国家学籍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学籍异动管理</a:t>
            </a:r>
          </a:p>
        </p:txBody>
      </p:sp>
      <p:sp>
        <p:nvSpPr>
          <p:cNvPr id="13" name="AutoShape 10"/>
          <p:cNvSpPr>
            <a:spLocks noChangeArrowheads="1"/>
          </p:cNvSpPr>
          <p:nvPr/>
        </p:nvSpPr>
        <p:spPr bwMode="gray">
          <a:xfrm>
            <a:off x="3200400" y="3352800"/>
            <a:ext cx="1295400" cy="2743200"/>
          </a:xfrm>
          <a:prstGeom prst="chevron">
            <a:avLst>
              <a:gd name="adj" fmla="val 17384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EAEAEA"/>
            </a:solidFill>
            <a:miter lim="800000"/>
          </a:ln>
          <a:effectLst>
            <a:outerShdw dist="109250" dir="3267739" algn="ctr" rotWithShape="0">
              <a:srgbClr val="333333">
                <a:alpha val="50000"/>
              </a:srgbClr>
            </a:outerShdw>
          </a:effectLst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年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注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册</a:t>
            </a:r>
          </a:p>
        </p:txBody>
      </p:sp>
      <p:sp>
        <p:nvSpPr>
          <p:cNvPr id="14" name="AutoShape 10"/>
          <p:cNvSpPr>
            <a:spLocks noChangeArrowheads="1"/>
          </p:cNvSpPr>
          <p:nvPr/>
        </p:nvSpPr>
        <p:spPr bwMode="gray">
          <a:xfrm>
            <a:off x="3810000" y="3352800"/>
            <a:ext cx="1295400" cy="2743200"/>
          </a:xfrm>
          <a:prstGeom prst="chevron">
            <a:avLst>
              <a:gd name="adj" fmla="val 17384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EAEAEA"/>
            </a:solidFill>
            <a:miter lim="800000"/>
          </a:ln>
          <a:effectLst>
            <a:outerShdw dist="109250" dir="3267739" algn="ctr" rotWithShape="0">
              <a:srgbClr val="333333">
                <a:alpha val="50000"/>
              </a:srgbClr>
            </a:outerShdw>
          </a:effectLst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年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注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册</a:t>
            </a:r>
          </a:p>
        </p:txBody>
      </p:sp>
      <p:sp>
        <p:nvSpPr>
          <p:cNvPr id="16" name="AutoShape 10"/>
          <p:cNvSpPr>
            <a:spLocks noChangeArrowheads="1"/>
          </p:cNvSpPr>
          <p:nvPr/>
        </p:nvSpPr>
        <p:spPr bwMode="gray">
          <a:xfrm>
            <a:off x="4419600" y="3352800"/>
            <a:ext cx="1295400" cy="2743200"/>
          </a:xfrm>
          <a:prstGeom prst="chevron">
            <a:avLst>
              <a:gd name="adj" fmla="val 17384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EAEAEA"/>
            </a:solidFill>
            <a:miter lim="800000"/>
          </a:ln>
          <a:effectLst>
            <a:outerShdw dist="109250" dir="3267739" algn="ctr" rotWithShape="0">
              <a:srgbClr val="333333">
                <a:alpha val="50000"/>
              </a:srgbClr>
            </a:outerShdw>
          </a:effectLst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年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注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册</a:t>
            </a:r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gray">
          <a:xfrm>
            <a:off x="5029200" y="3352800"/>
            <a:ext cx="1066800" cy="2743200"/>
          </a:xfrm>
          <a:prstGeom prst="chevron">
            <a:avLst>
              <a:gd name="adj" fmla="val 17384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EAEAEA"/>
            </a:solidFill>
            <a:miter lim="800000"/>
          </a:ln>
          <a:effectLst>
            <a:outerShdw dist="109250" dir="3267739" algn="ctr" rotWithShape="0">
              <a:srgbClr val="333333">
                <a:alpha val="50000"/>
              </a:srgbClr>
            </a:outerShdw>
          </a:effectLst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年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注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册</a:t>
            </a:r>
          </a:p>
        </p:txBody>
      </p:sp>
      <p:sp>
        <p:nvSpPr>
          <p:cNvPr id="17" name="AutoShape 15"/>
          <p:cNvSpPr>
            <a:spLocks noChangeArrowheads="1"/>
          </p:cNvSpPr>
          <p:nvPr/>
        </p:nvSpPr>
        <p:spPr bwMode="gray">
          <a:xfrm>
            <a:off x="6705600" y="2514600"/>
            <a:ext cx="2438400" cy="6381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tx2">
                  <a:lumMod val="40000"/>
                  <a:lumOff val="60000"/>
                  <a:shade val="100000"/>
                  <a:satMod val="115000"/>
                </a:schemeClr>
              </a:gs>
            </a:gsLst>
            <a:lin ang="8100000" scaled="1"/>
            <a:tileRect/>
          </a:gradFill>
          <a:ln w="38100" algn="ctr">
            <a:solidFill>
              <a:srgbClr val="FFFFFF"/>
            </a:solidFill>
            <a:rou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lIns="0" r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取得学历</a:t>
            </a:r>
          </a:p>
        </p:txBody>
      </p:sp>
      <p:sp>
        <p:nvSpPr>
          <p:cNvPr id="18" name="AutoShape 9"/>
          <p:cNvSpPr>
            <a:spLocks noChangeArrowheads="1"/>
          </p:cNvSpPr>
          <p:nvPr/>
        </p:nvSpPr>
        <p:spPr bwMode="gray">
          <a:xfrm>
            <a:off x="7391401" y="3428998"/>
            <a:ext cx="1143000" cy="2666999"/>
          </a:xfrm>
          <a:prstGeom prst="chevron">
            <a:avLst>
              <a:gd name="adj" fmla="val 17384"/>
            </a:avLst>
          </a:prstGeom>
          <a:solidFill>
            <a:schemeClr val="bg1"/>
          </a:solidFill>
          <a:ln w="38100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109250" dir="3267739" algn="ctr" rotWithShape="0">
              <a:srgbClr val="333333">
                <a:alpha val="50000"/>
              </a:srgbClr>
            </a:outerShdw>
          </a:effectLst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历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注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册</a:t>
            </a:r>
          </a:p>
        </p:txBody>
      </p:sp>
      <p:sp>
        <p:nvSpPr>
          <p:cNvPr id="31755" name="Rectangle 22"/>
          <p:cNvSpPr/>
          <p:nvPr/>
        </p:nvSpPr>
        <p:spPr>
          <a:xfrm>
            <a:off x="914400" y="228600"/>
            <a:ext cx="7467600" cy="6858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prstShdw prst="shdw12" dir="16200000">
              <a:schemeClr val="bg2">
                <a:alpha val="50000"/>
              </a:schemeClr>
            </a:prstShdw>
          </a:effectLst>
        </p:spPr>
        <p:txBody>
          <a:bodyPr wrap="none" anchor="ctr" anchorCtr="0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3.</a:t>
            </a:r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中国高等教育学生信息网（学信网）</a:t>
            </a:r>
          </a:p>
        </p:txBody>
      </p:sp>
      <p:sp>
        <p:nvSpPr>
          <p:cNvPr id="31756" name="Text Box 23"/>
          <p:cNvSpPr txBox="1"/>
          <p:nvPr/>
        </p:nvSpPr>
        <p:spPr>
          <a:xfrm>
            <a:off x="1905000" y="1143000"/>
            <a:ext cx="6096000" cy="519113"/>
          </a:xfrm>
          <a:prstGeom prst="rect">
            <a:avLst/>
          </a:prstGeom>
          <a:noFill/>
          <a:ln w="9525">
            <a:noFill/>
          </a:ln>
          <a:effectLst>
            <a:prstShdw prst="shdw12" dir="16200000">
              <a:schemeClr val="bg2">
                <a:alpha val="50000"/>
              </a:schemeClr>
            </a:prstShdw>
          </a:effectLst>
        </p:spPr>
        <p:txBody>
          <a:bodyPr anchor="t" anchorCtr="0">
            <a:spAutoFit/>
          </a:bodyPr>
          <a:lstStyle/>
          <a:p>
            <a:r>
              <a:rPr lang="zh-CN" altLang="en-US" sz="2800" b="1" dirty="0">
                <a:solidFill>
                  <a:srgbClr val="D1052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en-US" altLang="zh-CN" sz="2800" b="1" dirty="0">
                <a:solidFill>
                  <a:srgbClr val="D1052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http://www.chsi.com.cn/</a:t>
            </a:r>
            <a:endParaRPr lang="zh-CN" altLang="en-US" sz="2800" dirty="0">
              <a:solidFill>
                <a:srgbClr val="D1052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9" name="AutoShape 25"/>
          <p:cNvSpPr>
            <a:spLocks noChangeArrowheads="1"/>
          </p:cNvSpPr>
          <p:nvPr/>
        </p:nvSpPr>
        <p:spPr bwMode="auto">
          <a:xfrm>
            <a:off x="2667000" y="3429000"/>
            <a:ext cx="4114800" cy="2362200"/>
          </a:xfrm>
          <a:prstGeom prst="wedgeRectCallout">
            <a:avLst>
              <a:gd name="adj1" fmla="val -59491"/>
              <a:gd name="adj2" fmla="val -64167"/>
            </a:avLst>
          </a:prstGeom>
          <a:solidFill>
            <a:srgbClr val="FFCCFF"/>
          </a:solidFill>
          <a:ln w="9525">
            <a:solidFill>
              <a:srgbClr val="FF0000"/>
            </a:solidFill>
            <a:miter lim="800000"/>
          </a:ln>
          <a:effectLst>
            <a:outerShdw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本人务必核对。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发现有误，须向辅导员报告，并按规定办理更改信息的手续。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21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3" grpId="0" animBg="1"/>
      <p:bldP spid="14" grpId="0" animBg="1"/>
      <p:bldP spid="16" grpId="0" animBg="1"/>
      <p:bldP spid="15" grpId="0" animBg="1"/>
      <p:bldP spid="17" grpId="0" animBg="1"/>
      <p:bldP spid="2152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219200"/>
            <a:ext cx="6477000" cy="5095875"/>
          </a:xfrm>
        </p:spPr>
      </p:pic>
      <p:sp>
        <p:nvSpPr>
          <p:cNvPr id="3277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24600"/>
            <a:ext cx="2362200" cy="320675"/>
          </a:xfrm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zh-CN" altLang="en-US" sz="1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上海海洋大学 教务处</a:t>
            </a:r>
            <a:endParaRPr lang="en-US" altLang="zh-CN" sz="1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934200" y="3962400"/>
            <a:ext cx="1905000" cy="2514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D10522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教室名称如：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D10522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1201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D10522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，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D10522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2302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D10522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，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D10522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A103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D10522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，第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D10522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1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D10522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位数字表示教学楼号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D10522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D10522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课表中，“临”指的是“临港校区”。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D10522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772" name="矩形 8"/>
          <p:cNvSpPr/>
          <p:nvPr/>
        </p:nvSpPr>
        <p:spPr>
          <a:xfrm>
            <a:off x="7010400" y="1295400"/>
            <a:ext cx="2133600" cy="519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800" b="1" dirty="0">
                <a:solidFill>
                  <a:srgbClr val="D10522"/>
                </a:solidFill>
                <a:latin typeface="华文新魏" panose="02010800040101010101" pitchFamily="2" charset="-122"/>
                <a:ea typeface="黑体" panose="02010609060101010101" pitchFamily="49" charset="-122"/>
              </a:rPr>
              <a:t>教学楼宇</a:t>
            </a:r>
            <a:endParaRPr lang="zh-CN" altLang="en-US" sz="2800" b="1" dirty="0">
              <a:solidFill>
                <a:srgbClr val="D10522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781800" y="1752600"/>
            <a:ext cx="2209800" cy="2514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 五教在爱恩学院楼内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 六教在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体育场西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看台旁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 公共实验楼在教室楼群东侧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774" name="Rectangle 10"/>
          <p:cNvSpPr/>
          <p:nvPr/>
        </p:nvSpPr>
        <p:spPr>
          <a:xfrm>
            <a:off x="914400" y="152400"/>
            <a:ext cx="7543800" cy="7620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prstShdw prst="shdw12" dir="16200000">
              <a:schemeClr val="bg2">
                <a:alpha val="50000"/>
              </a:schemeClr>
            </a:prstShdw>
          </a:effectLst>
        </p:spPr>
        <p:txBody>
          <a:bodyPr wrap="none" anchor="ctr" anchorCtr="0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（四）教学楼宇、校历、作息时间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日期占位符 3"/>
          <p:cNvSpPr>
            <a:spLocks noGrp="1"/>
          </p:cNvSpPr>
          <p:nvPr>
            <p:ph type="dt" sz="half" idx="2"/>
          </p:nvPr>
        </p:nvSpPr>
        <p:spPr>
          <a:xfrm>
            <a:off x="228600" y="6400800"/>
            <a:ext cx="2362200" cy="320675"/>
          </a:xfrm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zh-CN" altLang="en-US" sz="1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上海海洋大学 教务处</a:t>
            </a:r>
            <a:endParaRPr lang="en-US" altLang="zh-CN" sz="1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3329" name="Text Box 17"/>
          <p:cNvSpPr txBox="1"/>
          <p:nvPr/>
        </p:nvSpPr>
        <p:spPr>
          <a:xfrm>
            <a:off x="228600" y="1219200"/>
            <a:ext cx="6705600" cy="461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D1052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查看路径： 本科教学信息网</a:t>
            </a:r>
            <a:r>
              <a:rPr lang="en-US" altLang="zh-CN" sz="2400" b="1" dirty="0">
                <a:solidFill>
                  <a:srgbClr val="D1052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zh-CN" altLang="en-US" sz="2400" b="1" dirty="0">
                <a:solidFill>
                  <a:srgbClr val="D1052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快速链接</a:t>
            </a:r>
            <a:r>
              <a:rPr lang="en-US" altLang="zh-CN" sz="2400" b="1" dirty="0">
                <a:solidFill>
                  <a:srgbClr val="D1052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zh-CN" altLang="en-US" sz="2400" b="1" dirty="0">
                <a:solidFill>
                  <a:srgbClr val="D1052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校历</a:t>
            </a:r>
          </a:p>
        </p:txBody>
      </p:sp>
      <p:sp>
        <p:nvSpPr>
          <p:cNvPr id="33795" name="Rectangle 21"/>
          <p:cNvSpPr/>
          <p:nvPr/>
        </p:nvSpPr>
        <p:spPr>
          <a:xfrm>
            <a:off x="6248400" y="228600"/>
            <a:ext cx="2286000" cy="6858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prstShdw prst="shdw12" dir="16200000">
              <a:schemeClr val="bg2">
                <a:alpha val="50000"/>
              </a:schemeClr>
            </a:prstShdw>
          </a:effectLst>
        </p:spPr>
        <p:txBody>
          <a:bodyPr wrap="none" anchor="ctr" anchorCtr="0"/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校历、上课时间</a:t>
            </a: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648200" y="1676400"/>
            <a:ext cx="4105275" cy="49517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" y="1981200"/>
            <a:ext cx="3552190" cy="439737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内容占位符 2"/>
          <p:cNvSpPr>
            <a:spLocks noGrp="1"/>
          </p:cNvSpPr>
          <p:nvPr>
            <p:ph idx="1"/>
          </p:nvPr>
        </p:nvSpPr>
        <p:spPr>
          <a:xfrm>
            <a:off x="-228600" y="3124200"/>
            <a:ext cx="5181600" cy="609600"/>
          </a:xfrm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  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259013" y="1997075"/>
            <a:ext cx="5659438" cy="43307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250000"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1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）培养目标与规格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250000"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2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）学制与学位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250000"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3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）专业特色与特点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250000"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4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）主干学科与主要课程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250000"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5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）主要实验实践教学环节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250000"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6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）毕业学分基本要求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250000"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7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）教学计划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250000"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D10522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附件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D10522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  <a:sym typeface="Wingdings" panose="05000000000000000000" pitchFamily="2" charset="2"/>
              </a:rPr>
              <a:t>：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250000"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D10522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  <a:sym typeface="Wingdings" panose="05000000000000000000" pitchFamily="2" charset="2"/>
              </a:rPr>
              <a:t>（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D10522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  <a:sym typeface="Wingdings" panose="05000000000000000000" pitchFamily="2" charset="2"/>
              </a:rPr>
              <a:t>1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D10522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  <a:sym typeface="Wingdings" panose="05000000000000000000" pitchFamily="2" charset="2"/>
              </a:rPr>
              <a:t>）知识能力素质实现矩阵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250000"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D10522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  <a:sym typeface="Wingdings" panose="05000000000000000000" pitchFamily="2" charset="2"/>
              </a:rPr>
              <a:t>（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D10522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  <a:sym typeface="Wingdings" panose="05000000000000000000" pitchFamily="2" charset="2"/>
              </a:rPr>
              <a:t>2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D10522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  <a:sym typeface="Wingdings" panose="05000000000000000000" pitchFamily="2" charset="2"/>
              </a:rPr>
              <a:t>）专业教育核心课程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250000"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D1052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（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D1052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3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D1052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）主要实践教学环节及基本要求</a:t>
            </a:r>
          </a:p>
        </p:txBody>
      </p:sp>
      <p:sp>
        <p:nvSpPr>
          <p:cNvPr id="9" name="标题 4"/>
          <p:cNvSpPr>
            <a:spLocks noGrp="1"/>
          </p:cNvSpPr>
          <p:nvPr>
            <p:ph type="title"/>
          </p:nvPr>
        </p:nvSpPr>
        <p:spPr>
          <a:xfrm>
            <a:off x="633413" y="319088"/>
            <a:ext cx="8281988" cy="563563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j-cs"/>
              </a:rPr>
              <a:t>二、培养方案简介</a:t>
            </a:r>
          </a:p>
        </p:txBody>
      </p:sp>
      <p:sp>
        <p:nvSpPr>
          <p:cNvPr id="30730" name="Rectangle 10"/>
          <p:cNvSpPr/>
          <p:nvPr/>
        </p:nvSpPr>
        <p:spPr>
          <a:xfrm>
            <a:off x="434975" y="1323975"/>
            <a:ext cx="2968625" cy="522288"/>
          </a:xfrm>
          <a:prstGeom prst="rect">
            <a:avLst/>
          </a:prstGeom>
          <a:noFill/>
          <a:ln w="9525">
            <a:noFill/>
          </a:ln>
          <a:effectLst>
            <a:prstShdw prst="shdw12" dir="16200000">
              <a:schemeClr val="bg2">
                <a:alpha val="50000"/>
              </a:schemeClr>
            </a:prstShdw>
          </a:effectLst>
        </p:spPr>
        <p:txBody>
          <a:bodyPr wrap="none" anchor="t" anchorCtr="0">
            <a:spAutoFit/>
          </a:bodyPr>
          <a:lstStyle/>
          <a:p>
            <a:r>
              <a:rPr lang="zh-CN" altLang="en-US" sz="2800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1.培养方案的构成</a:t>
            </a:r>
            <a:endParaRPr lang="zh-CN" altLang="en-US" sz="2800" b="1" dirty="0">
              <a:solidFill>
                <a:srgbClr val="0020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1" name="Rectangle 11"/>
          <p:cNvSpPr/>
          <p:nvPr/>
        </p:nvSpPr>
        <p:spPr>
          <a:xfrm>
            <a:off x="2239963" y="1997075"/>
            <a:ext cx="5824537" cy="4724400"/>
          </a:xfrm>
          <a:prstGeom prst="rect">
            <a:avLst/>
          </a:prstGeom>
          <a:noFill/>
          <a:ln w="25400" cap="rnd" cmpd="sng">
            <a:solidFill>
              <a:srgbClr val="0000FF"/>
            </a:solidFill>
            <a:prstDash val="sysDot"/>
            <a:miter/>
            <a:headEnd type="none" w="med" len="med"/>
            <a:tailEnd type="none" w="med" len="med"/>
          </a:ln>
          <a:effectLst>
            <a:prstShdw prst="shdw12" dir="16200000">
              <a:schemeClr val="bg2">
                <a:alpha val="50000"/>
              </a:schemeClr>
            </a:prstShdw>
          </a:effectLst>
        </p:spPr>
        <p:txBody>
          <a:bodyPr wrap="none" anchor="ctr" anchorCtr="0"/>
          <a:lstStyle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0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1" name="Group 51"/>
          <p:cNvGrpSpPr/>
          <p:nvPr/>
        </p:nvGrpSpPr>
        <p:grpSpPr>
          <a:xfrm>
            <a:off x="1673225" y="2089150"/>
            <a:ext cx="1771650" cy="3395663"/>
            <a:chOff x="541" y="1165"/>
            <a:chExt cx="1114" cy="2220"/>
          </a:xfrm>
        </p:grpSpPr>
        <p:sp>
          <p:nvSpPr>
            <p:cNvPr id="35842" name="AutoShape 52"/>
            <p:cNvSpPr/>
            <p:nvPr/>
          </p:nvSpPr>
          <p:spPr>
            <a:xfrm>
              <a:off x="541" y="1371"/>
              <a:ext cx="1114" cy="2014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  <a:tileRect/>
            </a:gradFill>
            <a:ln w="9525">
              <a:noFill/>
            </a:ln>
            <a:effectLst>
              <a:prstShdw prst="shdw12" dir="16200000">
                <a:schemeClr val="bg2">
                  <a:alpha val="50000"/>
                </a:schemeClr>
              </a:prstShdw>
            </a:effectLst>
          </p:spPr>
          <p:txBody>
            <a:bodyPr wrap="none" anchor="ctr" anchorCtr="0"/>
            <a:lstStyle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35843" name="Group 53"/>
            <p:cNvGrpSpPr/>
            <p:nvPr/>
          </p:nvGrpSpPr>
          <p:grpSpPr>
            <a:xfrm>
              <a:off x="547" y="1165"/>
              <a:ext cx="1101" cy="2188"/>
              <a:chOff x="538" y="1165"/>
              <a:chExt cx="1101" cy="2188"/>
            </a:xfrm>
          </p:grpSpPr>
          <p:sp>
            <p:nvSpPr>
              <p:cNvPr id="35844" name="AutoShape 54"/>
              <p:cNvSpPr/>
              <p:nvPr/>
            </p:nvSpPr>
            <p:spPr>
              <a:xfrm>
                <a:off x="558" y="1377"/>
                <a:ext cx="1081" cy="1976"/>
              </a:xfrm>
              <a:prstGeom prst="roundRect">
                <a:avLst>
                  <a:gd name="adj" fmla="val 16667"/>
                </a:avLst>
              </a:prstGeom>
              <a:solidFill>
                <a:srgbClr val="3CA1E6"/>
              </a:solidFill>
              <a:ln w="9525">
                <a:noFill/>
              </a:ln>
            </p:spPr>
            <p:txBody>
              <a:bodyPr wrap="none" anchor="ctr" anchorCtr="0"/>
              <a:lstStyle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45" name="AutoShape 55"/>
              <p:cNvSpPr/>
              <p:nvPr/>
            </p:nvSpPr>
            <p:spPr>
              <a:xfrm>
                <a:off x="567" y="2831"/>
                <a:ext cx="1066" cy="50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CA1E6">
                      <a:alpha val="0"/>
                    </a:srgbClr>
                  </a:gs>
                  <a:gs pos="100000">
                    <a:srgbClr val="9BCFF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wrap="none" anchor="ctr" anchorCtr="0"/>
              <a:lstStyle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46" name="AutoShape 56"/>
              <p:cNvSpPr/>
              <p:nvPr/>
            </p:nvSpPr>
            <p:spPr>
              <a:xfrm>
                <a:off x="567" y="1392"/>
                <a:ext cx="1066" cy="49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EE0F7"/>
                  </a:gs>
                  <a:gs pos="100000">
                    <a:srgbClr val="3CA1E6">
                      <a:alpha val="0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wrap="none" anchor="ctr" anchorCtr="0"/>
              <a:lstStyle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grpSp>
            <p:nvGrpSpPr>
              <p:cNvPr id="35847" name="Group 57"/>
              <p:cNvGrpSpPr/>
              <p:nvPr/>
            </p:nvGrpSpPr>
            <p:grpSpPr>
              <a:xfrm>
                <a:off x="884" y="1165"/>
                <a:ext cx="414" cy="403"/>
                <a:chOff x="1289" y="587"/>
                <a:chExt cx="668" cy="647"/>
              </a:xfrm>
            </p:grpSpPr>
            <p:sp>
              <p:nvSpPr>
                <p:cNvPr id="35848" name="Oval 58"/>
                <p:cNvSpPr/>
                <p:nvPr/>
              </p:nvSpPr>
              <p:spPr>
                <a:xfrm>
                  <a:off x="1289" y="664"/>
                  <a:ext cx="668" cy="504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noFill/>
                </a:ln>
              </p:spPr>
              <p:txBody>
                <a:bodyPr anchor="ctr" anchorCtr="0">
                  <a:spAutoFit/>
                </a:bodyPr>
                <a:lstStyle/>
                <a:p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5849" name="Oval 59"/>
                <p:cNvSpPr/>
                <p:nvPr/>
              </p:nvSpPr>
              <p:spPr>
                <a:xfrm>
                  <a:off x="1296" y="587"/>
                  <a:ext cx="646" cy="64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  <a:tileRect/>
                </a:gradFill>
                <a:ln w="9525">
                  <a:noFill/>
                </a:ln>
              </p:spPr>
              <p:txBody>
                <a:bodyPr vert="eaVert" wrap="none" anchor="ctr" anchorCtr="0"/>
                <a:lstStyle/>
                <a:p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5850" name="Oval 60"/>
                <p:cNvSpPr/>
                <p:nvPr/>
              </p:nvSpPr>
              <p:spPr>
                <a:xfrm>
                  <a:off x="1304" y="591"/>
                  <a:ext cx="631" cy="63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  <a:tileRect/>
                </a:gradFill>
                <a:ln w="9525">
                  <a:noFill/>
                </a:ln>
              </p:spPr>
              <p:txBody>
                <a:bodyPr vert="eaVert" wrap="none" anchor="ctr" anchorCtr="0"/>
                <a:lstStyle/>
                <a:p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5851" name="Oval 61"/>
                <p:cNvSpPr/>
                <p:nvPr/>
              </p:nvSpPr>
              <p:spPr>
                <a:xfrm>
                  <a:off x="1311" y="597"/>
                  <a:ext cx="600" cy="58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  <a:tileRect/>
                </a:gradFill>
                <a:ln w="9525">
                  <a:noFill/>
                </a:ln>
              </p:spPr>
              <p:txBody>
                <a:bodyPr vert="eaVert" wrap="none" anchor="ctr" anchorCtr="0"/>
                <a:lstStyle/>
                <a:p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5852" name="Oval 62"/>
                <p:cNvSpPr/>
                <p:nvPr/>
              </p:nvSpPr>
              <p:spPr>
                <a:xfrm>
                  <a:off x="1346" y="613"/>
                  <a:ext cx="533" cy="47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  <a:tileRect/>
                </a:gradFill>
                <a:ln w="9525">
                  <a:noFill/>
                </a:ln>
              </p:spPr>
              <p:txBody>
                <a:bodyPr vert="eaVert" wrap="none" anchor="ctr" anchorCtr="0"/>
                <a:lstStyle/>
                <a:p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35853" name="Text Box 63"/>
              <p:cNvSpPr txBox="1"/>
              <p:nvPr/>
            </p:nvSpPr>
            <p:spPr>
              <a:xfrm>
                <a:off x="975" y="1219"/>
                <a:ext cx="223" cy="2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 anchorCtr="0">
                <a:spAutoFit/>
              </a:bodyPr>
              <a:lstStyle/>
              <a:p>
                <a:r>
                  <a:rPr lang="en-US" altLang="zh-CN" sz="2400" dirty="0">
                    <a:solidFill>
                      <a:srgbClr val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rPr>
                  <a:t>1</a:t>
                </a:r>
                <a:endParaRPr lang="en-US" altLang="zh-CN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54" name="Text Box 64"/>
              <p:cNvSpPr txBox="1"/>
              <p:nvPr/>
            </p:nvSpPr>
            <p:spPr>
              <a:xfrm>
                <a:off x="538" y="1610"/>
                <a:ext cx="1059" cy="145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lstStyle/>
              <a:p>
                <a:pPr algn="ctr"/>
                <a:r>
                  <a:rPr lang="zh-CN" altLang="en-US" sz="2800" b="1" dirty="0">
                    <a:solidFill>
                      <a:srgbClr val="00206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综合与通识教育    </a:t>
                </a:r>
                <a:endParaRPr lang="en-US" altLang="zh-CN" sz="2800" b="1" dirty="0">
                  <a:solidFill>
                    <a:srgbClr val="00206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  <a:p>
                <a:pPr algn="ctr"/>
                <a:endParaRPr lang="zh-CN" altLang="en-US" sz="2800" b="1" dirty="0"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  <a:p>
                <a:pPr algn="ctr"/>
                <a:r>
                  <a:rPr lang="zh-CN" altLang="en-US" sz="2800" b="1" dirty="0">
                    <a:solidFill>
                      <a:srgbClr val="C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必 修</a:t>
                </a:r>
              </a:p>
              <a:p>
                <a:pPr algn="ctr"/>
                <a:r>
                  <a:rPr lang="zh-CN" altLang="en-US" sz="2800" b="1" dirty="0">
                    <a:solidFill>
                      <a:srgbClr val="C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选 修</a:t>
                </a:r>
              </a:p>
            </p:txBody>
          </p:sp>
        </p:grpSp>
      </p:grpSp>
      <p:grpSp>
        <p:nvGrpSpPr>
          <p:cNvPr id="35855" name="Group 65"/>
          <p:cNvGrpSpPr/>
          <p:nvPr/>
        </p:nvGrpSpPr>
        <p:grpSpPr>
          <a:xfrm>
            <a:off x="5872163" y="2089150"/>
            <a:ext cx="1949450" cy="3408363"/>
            <a:chOff x="3107" y="1165"/>
            <a:chExt cx="1225" cy="2228"/>
          </a:xfrm>
        </p:grpSpPr>
        <p:sp>
          <p:nvSpPr>
            <p:cNvPr id="35856" name="AutoShape 66"/>
            <p:cNvSpPr/>
            <p:nvPr/>
          </p:nvSpPr>
          <p:spPr>
            <a:xfrm>
              <a:off x="3107" y="1379"/>
              <a:ext cx="1225" cy="2014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  <a:tileRect/>
            </a:gradFill>
            <a:ln w="9525">
              <a:noFill/>
            </a:ln>
            <a:effectLst>
              <a:prstShdw prst="shdw11" dir="16200000">
                <a:schemeClr val="bg2">
                  <a:alpha val="50000"/>
                </a:schemeClr>
              </a:prstShdw>
            </a:effectLst>
          </p:spPr>
          <p:txBody>
            <a:bodyPr wrap="none" anchor="ctr" anchorCtr="0"/>
            <a:lstStyle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35857" name="Group 67"/>
            <p:cNvGrpSpPr/>
            <p:nvPr/>
          </p:nvGrpSpPr>
          <p:grpSpPr>
            <a:xfrm>
              <a:off x="3107" y="1165"/>
              <a:ext cx="1203" cy="2196"/>
              <a:chOff x="3107" y="1165"/>
              <a:chExt cx="1203" cy="2196"/>
            </a:xfrm>
          </p:grpSpPr>
          <p:grpSp>
            <p:nvGrpSpPr>
              <p:cNvPr id="35858" name="Group 68"/>
              <p:cNvGrpSpPr/>
              <p:nvPr/>
            </p:nvGrpSpPr>
            <p:grpSpPr>
              <a:xfrm>
                <a:off x="3107" y="1385"/>
                <a:ext cx="1203" cy="1976"/>
                <a:chOff x="3129" y="1385"/>
                <a:chExt cx="1248" cy="1976"/>
              </a:xfrm>
            </p:grpSpPr>
            <p:sp>
              <p:nvSpPr>
                <p:cNvPr id="2" name="AutoShape 69"/>
                <p:cNvSpPr>
                  <a:spLocks noChangeArrowheads="1"/>
                </p:cNvSpPr>
                <p:nvPr/>
              </p:nvSpPr>
              <p:spPr bwMode="gray">
                <a:xfrm>
                  <a:off x="3129" y="1385"/>
                  <a:ext cx="1248" cy="197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E9E065"/>
                </a:solidFill>
                <a:ln w="9525">
                  <a:noFill/>
                  <a:round/>
                </a:ln>
                <a:effectLst>
                  <a:outerShdw blurRad="50800" dist="50800" dir="5400000" algn="ctr" rotWithShape="0">
                    <a:schemeClr val="bg1"/>
                  </a:outerShdw>
                </a:effectLst>
              </p:spPr>
              <p:txBody>
                <a:bodyPr wrap="none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35860" name="AutoShape 70"/>
                <p:cNvSpPr/>
                <p:nvPr/>
              </p:nvSpPr>
              <p:spPr>
                <a:xfrm>
                  <a:off x="3141" y="2839"/>
                  <a:ext cx="1191" cy="500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E9E065"/>
                    </a:gs>
                    <a:gs pos="100000">
                      <a:srgbClr val="F2EDA6"/>
                    </a:gs>
                  </a:gsLst>
                  <a:lin ang="5400000" scaled="1"/>
                  <a:tileRect/>
                </a:gradFill>
                <a:ln w="9525">
                  <a:noFill/>
                </a:ln>
              </p:spPr>
              <p:txBody>
                <a:bodyPr wrap="none" anchor="ctr" anchorCtr="0"/>
                <a:lstStyle/>
                <a:p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5861" name="AutoShape 71"/>
                <p:cNvSpPr/>
                <p:nvPr/>
              </p:nvSpPr>
              <p:spPr>
                <a:xfrm>
                  <a:off x="3141" y="1400"/>
                  <a:ext cx="11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8F5CC"/>
                    </a:gs>
                    <a:gs pos="100000">
                      <a:srgbClr val="E9E065"/>
                    </a:gs>
                  </a:gsLst>
                  <a:lin ang="5400000" scaled="1"/>
                  <a:tileRect/>
                </a:gradFill>
                <a:ln w="9525">
                  <a:noFill/>
                </a:ln>
              </p:spPr>
              <p:txBody>
                <a:bodyPr wrap="none" anchor="ctr" anchorCtr="0"/>
                <a:lstStyle/>
                <a:p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35862" name="Group 72"/>
              <p:cNvGrpSpPr/>
              <p:nvPr/>
            </p:nvGrpSpPr>
            <p:grpSpPr>
              <a:xfrm>
                <a:off x="3515" y="1165"/>
                <a:ext cx="408" cy="395"/>
                <a:chOff x="3606" y="1165"/>
                <a:chExt cx="408" cy="395"/>
              </a:xfrm>
            </p:grpSpPr>
            <p:grpSp>
              <p:nvGrpSpPr>
                <p:cNvPr id="35863" name="Group 73"/>
                <p:cNvGrpSpPr/>
                <p:nvPr/>
              </p:nvGrpSpPr>
              <p:grpSpPr>
                <a:xfrm>
                  <a:off x="3606" y="1165"/>
                  <a:ext cx="408" cy="395"/>
                  <a:chOff x="1289" y="587"/>
                  <a:chExt cx="668" cy="647"/>
                </a:xfrm>
              </p:grpSpPr>
              <p:sp>
                <p:nvSpPr>
                  <p:cNvPr id="35864" name="Oval 74"/>
                  <p:cNvSpPr/>
                  <p:nvPr/>
                </p:nvSpPr>
                <p:spPr>
                  <a:xfrm>
                    <a:off x="1289" y="658"/>
                    <a:ext cx="668" cy="516"/>
                  </a:xfrm>
                  <a:prstGeom prst="ellipse">
                    <a:avLst/>
                  </a:prstGeom>
                  <a:solidFill>
                    <a:srgbClr val="333333"/>
                  </a:solidFill>
                  <a:ln w="38100">
                    <a:noFill/>
                  </a:ln>
                </p:spPr>
                <p:txBody>
                  <a:bodyPr anchor="ctr" anchorCtr="0">
                    <a:spAutoFit/>
                  </a:bodyPr>
                  <a:lstStyle/>
                  <a:p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5865" name="Oval 75"/>
                  <p:cNvSpPr/>
                  <p:nvPr/>
                </p:nvSpPr>
                <p:spPr>
                  <a:xfrm>
                    <a:off x="1296" y="587"/>
                    <a:ext cx="646" cy="647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636869"/>
                      </a:gs>
                      <a:gs pos="100000">
                        <a:srgbClr val="D6E1E2"/>
                      </a:gs>
                    </a:gsLst>
                    <a:lin ang="5400000" scaled="1"/>
                    <a:tileRect/>
                  </a:gradFill>
                  <a:ln w="9525">
                    <a:noFill/>
                  </a:ln>
                </p:spPr>
                <p:txBody>
                  <a:bodyPr vert="eaVert" wrap="none" anchor="ctr" anchorCtr="0"/>
                  <a:lstStyle/>
                  <a:p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5866" name="Oval 76"/>
                  <p:cNvSpPr/>
                  <p:nvPr/>
                </p:nvSpPr>
                <p:spPr>
                  <a:xfrm>
                    <a:off x="1304" y="591"/>
                    <a:ext cx="631" cy="63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F1F5F5"/>
                      </a:gs>
                    </a:gsLst>
                    <a:lin ang="5400000" scaled="1"/>
                    <a:tileRect/>
                  </a:gradFill>
                  <a:ln w="9525">
                    <a:noFill/>
                  </a:ln>
                </p:spPr>
                <p:txBody>
                  <a:bodyPr vert="eaVert" wrap="none" anchor="ctr" anchorCtr="0"/>
                  <a:lstStyle/>
                  <a:p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5867" name="Oval 77"/>
                  <p:cNvSpPr/>
                  <p:nvPr/>
                </p:nvSpPr>
                <p:spPr>
                  <a:xfrm>
                    <a:off x="1311" y="597"/>
                    <a:ext cx="600" cy="58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AAB2B3"/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  <a:tileRect/>
                  </a:gradFill>
                  <a:ln w="9525">
                    <a:noFill/>
                  </a:ln>
                </p:spPr>
                <p:txBody>
                  <a:bodyPr vert="eaVert" wrap="none" anchor="ctr" anchorCtr="0"/>
                  <a:lstStyle/>
                  <a:p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5868" name="Oval 78"/>
                  <p:cNvSpPr/>
                  <p:nvPr/>
                </p:nvSpPr>
                <p:spPr>
                  <a:xfrm>
                    <a:off x="1346" y="613"/>
                    <a:ext cx="533" cy="47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D6E1E2">
                          <a:alpha val="37999"/>
                        </a:srgbClr>
                      </a:gs>
                    </a:gsLst>
                    <a:lin ang="5400000" scaled="1"/>
                    <a:tileRect/>
                  </a:gradFill>
                  <a:ln w="9525">
                    <a:noFill/>
                  </a:ln>
                </p:spPr>
                <p:txBody>
                  <a:bodyPr vert="eaVert" wrap="none" anchor="ctr" anchorCtr="0"/>
                  <a:lstStyle/>
                  <a:p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  <p:sp>
              <p:nvSpPr>
                <p:cNvPr id="35869" name="Text Box 79"/>
                <p:cNvSpPr txBox="1"/>
                <p:nvPr/>
              </p:nvSpPr>
              <p:spPr>
                <a:xfrm>
                  <a:off x="3708" y="1227"/>
                  <a:ext cx="222" cy="29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 anchor="t" anchorCtr="0">
                  <a:spAutoFit/>
                </a:bodyPr>
                <a:lstStyle/>
                <a:p>
                  <a:r>
                    <a:rPr lang="en-US" altLang="zh-CN" sz="2400" dirty="0">
                      <a:solidFill>
                        <a:srgbClr val="000000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rPr>
                    <a:t>3</a:t>
                  </a:r>
                  <a:endParaRPr lang="en-US" altLang="zh-CN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35870" name="Text Box 80"/>
              <p:cNvSpPr txBox="1"/>
              <p:nvPr/>
            </p:nvSpPr>
            <p:spPr>
              <a:xfrm>
                <a:off x="3220" y="1560"/>
                <a:ext cx="1083" cy="146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lstStyle/>
              <a:p>
                <a:pPr algn="ctr"/>
                <a:r>
                  <a:rPr lang="zh-CN" altLang="en-US" sz="2800" b="1" dirty="0">
                    <a:solidFill>
                      <a:srgbClr val="00206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专业教育</a:t>
                </a:r>
              </a:p>
              <a:p>
                <a:pPr algn="ctr"/>
                <a:endParaRPr lang="zh-CN" altLang="en-US" sz="2800" b="1" dirty="0">
                  <a:solidFill>
                    <a:srgbClr val="00206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  <a:p>
                <a:pPr algn="ctr"/>
                <a:r>
                  <a:rPr lang="zh-CN" altLang="en-US" sz="2800" b="1" dirty="0">
                    <a:solidFill>
                      <a:srgbClr val="C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必 修</a:t>
                </a:r>
              </a:p>
              <a:p>
                <a:pPr algn="ctr"/>
                <a:r>
                  <a:rPr lang="zh-CN" altLang="en-US" sz="2800" b="1" dirty="0">
                    <a:solidFill>
                      <a:srgbClr val="C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选 修</a:t>
                </a:r>
              </a:p>
              <a:p>
                <a:pPr algn="ctr"/>
                <a:endParaRPr lang="zh-CN" altLang="en-US" sz="2800" b="1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</p:grpSp>
      </p:grpSp>
      <p:grpSp>
        <p:nvGrpSpPr>
          <p:cNvPr id="35871" name="Group 99"/>
          <p:cNvGrpSpPr/>
          <p:nvPr/>
        </p:nvGrpSpPr>
        <p:grpSpPr>
          <a:xfrm>
            <a:off x="3814763" y="2089150"/>
            <a:ext cx="1878012" cy="3395663"/>
            <a:chOff x="1791" y="1165"/>
            <a:chExt cx="1180" cy="2220"/>
          </a:xfrm>
        </p:grpSpPr>
        <p:sp>
          <p:nvSpPr>
            <p:cNvPr id="35872" name="AutoShape 100"/>
            <p:cNvSpPr/>
            <p:nvPr/>
          </p:nvSpPr>
          <p:spPr>
            <a:xfrm>
              <a:off x="1792" y="1371"/>
              <a:ext cx="1179" cy="2014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wrap="none" anchor="ctr" anchorCtr="0"/>
            <a:lstStyle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873" name="AutoShape 101"/>
            <p:cNvSpPr/>
            <p:nvPr/>
          </p:nvSpPr>
          <p:spPr>
            <a:xfrm>
              <a:off x="1791" y="1389"/>
              <a:ext cx="1144" cy="197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 w="9525">
              <a:noFill/>
            </a:ln>
          </p:spPr>
          <p:txBody>
            <a:bodyPr wrap="none" anchor="ctr" anchorCtr="0"/>
            <a:lstStyle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874" name="AutoShape 102"/>
            <p:cNvSpPr/>
            <p:nvPr/>
          </p:nvSpPr>
          <p:spPr>
            <a:xfrm>
              <a:off x="1820" y="2831"/>
              <a:ext cx="1128" cy="5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B3F2B9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 anchorCtr="0"/>
            <a:lstStyle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875" name="AutoShape 103"/>
            <p:cNvSpPr/>
            <p:nvPr/>
          </p:nvSpPr>
          <p:spPr>
            <a:xfrm>
              <a:off x="1820" y="1392"/>
              <a:ext cx="1128" cy="49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0F7D4"/>
                </a:gs>
                <a:gs pos="100000">
                  <a:srgbClr val="73E77E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 anchorCtr="0"/>
            <a:lstStyle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876" name="Text Box 104"/>
            <p:cNvSpPr txBox="1"/>
            <p:nvPr/>
          </p:nvSpPr>
          <p:spPr>
            <a:xfrm>
              <a:off x="1826" y="1610"/>
              <a:ext cx="1121" cy="145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rgbClr val="00206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学科基础教育    </a:t>
              </a:r>
              <a:endParaRPr lang="en-US" altLang="zh-CN" sz="2800" b="1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  <a:p>
              <a:pPr algn="ctr"/>
              <a:endParaRPr lang="zh-CN" altLang="en-US" sz="28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  <a:p>
              <a:pPr algn="ctr"/>
              <a:r>
                <a:rPr lang="zh-CN" altLang="en-US" sz="2800" b="1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必修</a:t>
              </a:r>
            </a:p>
            <a:p>
              <a:pPr algn="ctr"/>
              <a:endParaRPr lang="zh-CN" altLang="en-US" sz="2800" b="1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grpSp>
          <p:nvGrpSpPr>
            <p:cNvPr id="35877" name="Group 105"/>
            <p:cNvGrpSpPr/>
            <p:nvPr/>
          </p:nvGrpSpPr>
          <p:grpSpPr>
            <a:xfrm>
              <a:off x="2154" y="1165"/>
              <a:ext cx="408" cy="395"/>
              <a:chOff x="1289" y="587"/>
              <a:chExt cx="668" cy="647"/>
            </a:xfrm>
          </p:grpSpPr>
          <p:sp>
            <p:nvSpPr>
              <p:cNvPr id="35878" name="Oval 106"/>
              <p:cNvSpPr/>
              <p:nvPr/>
            </p:nvSpPr>
            <p:spPr>
              <a:xfrm>
                <a:off x="1289" y="658"/>
                <a:ext cx="668" cy="516"/>
              </a:xfrm>
              <a:prstGeom prst="ellipse">
                <a:avLst/>
              </a:prstGeom>
              <a:solidFill>
                <a:srgbClr val="333333"/>
              </a:solidFill>
              <a:ln w="38100">
                <a:noFill/>
              </a:ln>
            </p:spPr>
            <p:txBody>
              <a:bodyPr anchor="ctr" anchorCtr="0">
                <a:spAutoFit/>
              </a:bodyPr>
              <a:lstStyle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79" name="Oval 107"/>
              <p:cNvSpPr/>
              <p:nvPr/>
            </p:nvSpPr>
            <p:spPr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 anchorCtr="0"/>
              <a:lstStyle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80" name="Oval 108"/>
              <p:cNvSpPr/>
              <p:nvPr/>
            </p:nvSpPr>
            <p:spPr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 anchorCtr="0"/>
              <a:lstStyle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81" name="Oval 109"/>
              <p:cNvSpPr/>
              <p:nvPr/>
            </p:nvSpPr>
            <p:spPr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 anchorCtr="0"/>
              <a:lstStyle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82" name="Oval 110"/>
              <p:cNvSpPr/>
              <p:nvPr/>
            </p:nvSpPr>
            <p:spPr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 anchorCtr="0"/>
              <a:lstStyle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35883" name="Text Box 111"/>
            <p:cNvSpPr txBox="1"/>
            <p:nvPr/>
          </p:nvSpPr>
          <p:spPr>
            <a:xfrm>
              <a:off x="2245" y="1207"/>
              <a:ext cx="222" cy="2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lstStyle/>
            <a:p>
              <a:r>
                <a:rPr lang="en-US" altLang="zh-CN" sz="24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  <a:endParaRPr lang="en-US" altLang="zh-CN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5884" name="矩形 71"/>
          <p:cNvSpPr/>
          <p:nvPr/>
        </p:nvSpPr>
        <p:spPr>
          <a:xfrm>
            <a:off x="633413" y="1143000"/>
            <a:ext cx="4572000" cy="5334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800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2800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课程（模块）设置</a:t>
            </a:r>
          </a:p>
        </p:txBody>
      </p:sp>
      <p:sp>
        <p:nvSpPr>
          <p:cNvPr id="9" name="标题 4"/>
          <p:cNvSpPr>
            <a:spLocks noGrp="1"/>
          </p:cNvSpPr>
          <p:nvPr>
            <p:ph type="title"/>
          </p:nvPr>
        </p:nvSpPr>
        <p:spPr>
          <a:xfrm>
            <a:off x="633413" y="319088"/>
            <a:ext cx="8281988" cy="563563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j-cs"/>
              </a:rPr>
              <a:t>二、培养方案简介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矩形 71"/>
          <p:cNvSpPr/>
          <p:nvPr/>
        </p:nvSpPr>
        <p:spPr>
          <a:xfrm>
            <a:off x="609600" y="1143000"/>
            <a:ext cx="8001000" cy="9525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800" b="1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3.</a:t>
            </a:r>
            <a:r>
              <a:rPr lang="zh-CN" altLang="en-US" sz="2800" b="1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综合与通识教育必修课  </a:t>
            </a:r>
            <a:r>
              <a:rPr lang="en-US" altLang="zh-CN" sz="2800" b="1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——</a:t>
            </a:r>
            <a:r>
              <a:rPr lang="zh-CN" altLang="en-US" sz="2800" b="1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“公共外语类”课程组</a:t>
            </a:r>
          </a:p>
        </p:txBody>
      </p:sp>
      <p:sp>
        <p:nvSpPr>
          <p:cNvPr id="11" name="流程图: 文档 10"/>
          <p:cNvSpPr/>
          <p:nvPr/>
        </p:nvSpPr>
        <p:spPr bwMode="auto">
          <a:xfrm>
            <a:off x="609600" y="1676400"/>
            <a:ext cx="1905000" cy="762000"/>
          </a:xfrm>
          <a:prstGeom prst="flowChartDocumen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accent5">
                <a:lumMod val="75000"/>
              </a:schemeClr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最低应修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8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学分</a:t>
            </a:r>
          </a:p>
        </p:txBody>
      </p:sp>
      <p:sp>
        <p:nvSpPr>
          <p:cNvPr id="12" name="流程图: 卡片 11"/>
          <p:cNvSpPr/>
          <p:nvPr/>
        </p:nvSpPr>
        <p:spPr bwMode="auto">
          <a:xfrm>
            <a:off x="5562600" y="1676400"/>
            <a:ext cx="2667000" cy="685800"/>
          </a:xfrm>
          <a:prstGeom prst="flowChartPunchedCard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accent5">
                <a:lumMod val="50000"/>
              </a:schemeClr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开课学期：第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、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学期</a:t>
            </a:r>
          </a:p>
        </p:txBody>
      </p:sp>
      <p:sp>
        <p:nvSpPr>
          <p:cNvPr id="9" name="标题 4"/>
          <p:cNvSpPr>
            <a:spLocks noGrp="1"/>
          </p:cNvSpPr>
          <p:nvPr>
            <p:ph type="title"/>
          </p:nvPr>
        </p:nvSpPr>
        <p:spPr>
          <a:xfrm>
            <a:off x="633413" y="319088"/>
            <a:ext cx="8281988" cy="563563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j-cs"/>
              </a:rPr>
              <a:t>二、培养方案简介</a:t>
            </a:r>
          </a:p>
        </p:txBody>
      </p:sp>
      <p:pic>
        <p:nvPicPr>
          <p:cNvPr id="36869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25" y="2566988"/>
            <a:ext cx="8969375" cy="3286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日期占位符 3"/>
          <p:cNvSpPr>
            <a:spLocks noGrp="1"/>
          </p:cNvSpPr>
          <p:nvPr>
            <p:ph type="dt" sz="half" idx="2"/>
          </p:nvPr>
        </p:nvSpPr>
        <p:spPr>
          <a:xfrm>
            <a:off x="228600" y="6400800"/>
            <a:ext cx="2362200" cy="320675"/>
          </a:xfrm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zh-CN" altLang="en-US" sz="1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上海海洋大学 教务处</a:t>
            </a:r>
            <a:endParaRPr lang="en-US" altLang="zh-CN" sz="1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1797" name="Text Box 64"/>
          <p:cNvSpPr txBox="1">
            <a:spLocks noChangeArrowheads="1"/>
          </p:cNvSpPr>
          <p:nvPr/>
        </p:nvSpPr>
        <p:spPr bwMode="gray">
          <a:xfrm>
            <a:off x="381000" y="2286000"/>
            <a:ext cx="8220075" cy="1384300"/>
          </a:xfrm>
          <a:prstGeom prst="rect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0" dirty="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通过参加</a:t>
            </a:r>
            <a:r>
              <a:rPr kumimoji="0" lang="zh-CN" altLang="en-US" sz="2800" kern="1200" cap="none" spc="0" normalizeH="0" baseline="0" noProof="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创新创业训练计划项目、学科竞赛、科学研究及自主创业等</a:t>
            </a:r>
            <a:r>
              <a:rPr kumimoji="0" lang="zh-CN" altLang="en-US" sz="2800" kern="1200" cap="none" spc="0" normalizeH="0" baseline="0" noProof="0" dirty="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，取得成效或成绩，经审核后认定获得学分。</a:t>
            </a:r>
            <a:endParaRPr kumimoji="0" lang="zh-CN" altLang="en-US" sz="2800" kern="1200" cap="none" spc="0" normalizeH="0" baseline="0" noProof="0" dirty="0">
              <a:latin typeface="华文新魏" panose="02010800040101010101" pitchFamily="2" charset="-122"/>
              <a:ea typeface="华文新魏" panose="02010800040101010101" pitchFamily="2" charset="-122"/>
              <a:cs typeface="+mn-cs"/>
            </a:endParaRPr>
          </a:p>
        </p:txBody>
      </p:sp>
      <p:sp>
        <p:nvSpPr>
          <p:cNvPr id="37891" name="矩形 71"/>
          <p:cNvSpPr/>
          <p:nvPr/>
        </p:nvSpPr>
        <p:spPr>
          <a:xfrm>
            <a:off x="228600" y="1295400"/>
            <a:ext cx="8229600" cy="9525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r"/>
            <a:r>
              <a:rPr lang="en-US" altLang="zh-CN" sz="2800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4.</a:t>
            </a:r>
            <a:r>
              <a:rPr lang="zh-CN" altLang="en-US" sz="2800" b="1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综合与通识教育必修</a:t>
            </a:r>
            <a:r>
              <a:rPr lang="en-US" altLang="zh-CN" sz="2800" b="1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——</a:t>
            </a:r>
            <a:r>
              <a:rPr lang="zh-CN" altLang="en-US" sz="2800" b="1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“创新创业教育”课程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2800" b="1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学分</a:t>
            </a: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sp>
        <p:nvSpPr>
          <p:cNvPr id="68" name="Text Box 64"/>
          <p:cNvSpPr txBox="1">
            <a:spLocks noChangeArrowheads="1"/>
          </p:cNvSpPr>
          <p:nvPr/>
        </p:nvSpPr>
        <p:spPr bwMode="gray">
          <a:xfrm>
            <a:off x="457200" y="4114800"/>
            <a:ext cx="8220075" cy="954088"/>
          </a:xfrm>
          <a:prstGeom prst="rect">
            <a:avLst/>
          </a:prstGeom>
          <a:noFill/>
          <a:ln w="19050" algn="ctr">
            <a:solidFill>
              <a:schemeClr val="accent5">
                <a:lumMod val="75000"/>
              </a:schemeClr>
            </a:solidFill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800" kern="1200" cap="none" spc="0" normalizeH="0" baseline="0" noProof="0" dirty="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《</a:t>
            </a:r>
            <a:r>
              <a:rPr kumimoji="0" lang="zh-CN" altLang="en-US" sz="2800" kern="1200" cap="none" spc="0" normalizeH="0" baseline="0" noProof="0" dirty="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上海海洋大学本科生创新创业教育实践学分认定办法</a:t>
            </a:r>
            <a:r>
              <a:rPr kumimoji="0" lang="en-US" altLang="zh-CN" sz="2800" kern="1200" cap="none" spc="0" normalizeH="0" baseline="0" noProof="0" dirty="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》</a:t>
            </a:r>
          </a:p>
        </p:txBody>
      </p:sp>
      <p:sp>
        <p:nvSpPr>
          <p:cNvPr id="37893" name="椭圆形标注 69"/>
          <p:cNvSpPr/>
          <p:nvPr/>
        </p:nvSpPr>
        <p:spPr>
          <a:xfrm>
            <a:off x="4648200" y="5334000"/>
            <a:ext cx="3124200" cy="838200"/>
          </a:xfrm>
          <a:prstGeom prst="wedgeEllipseCallout">
            <a:avLst>
              <a:gd name="adj1" fmla="val -22009"/>
              <a:gd name="adj2" fmla="val -79852"/>
            </a:avLst>
          </a:prstGeom>
          <a:noFill/>
          <a:ln w="190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/>
            <a:r>
              <a:rPr lang="zh-CN" altLang="en-US" sz="20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见</a:t>
            </a:r>
            <a:r>
              <a:rPr lang="en-US" altLang="zh-CN" sz="20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《</a:t>
            </a:r>
            <a:r>
              <a:rPr lang="zh-CN" altLang="en-US" sz="20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学生管理服务手册</a:t>
            </a:r>
            <a:r>
              <a:rPr lang="en-US" altLang="zh-CN" sz="20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》</a:t>
            </a:r>
            <a:endParaRPr lang="zh-CN" altLang="en-US" sz="2000" b="1" dirty="0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标题 4"/>
          <p:cNvSpPr>
            <a:spLocks noGrp="1"/>
          </p:cNvSpPr>
          <p:nvPr>
            <p:ph type="title"/>
          </p:nvPr>
        </p:nvSpPr>
        <p:spPr>
          <a:xfrm>
            <a:off x="633413" y="319088"/>
            <a:ext cx="8281988" cy="563563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j-cs"/>
              </a:rPr>
              <a:t>二、培养方案简介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矩形 71"/>
          <p:cNvSpPr/>
          <p:nvPr/>
        </p:nvSpPr>
        <p:spPr>
          <a:xfrm>
            <a:off x="609600" y="1143000"/>
            <a:ext cx="6477000" cy="5222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800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5. </a:t>
            </a:r>
            <a:r>
              <a:rPr lang="zh-CN" altLang="en-US" sz="2800" b="1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综合与通识教育选修</a:t>
            </a:r>
          </a:p>
        </p:txBody>
      </p:sp>
      <p:graphicFrame>
        <p:nvGraphicFramePr>
          <p:cNvPr id="8" name="图示 7"/>
          <p:cNvGraphicFramePr/>
          <p:nvPr/>
        </p:nvGraphicFramePr>
        <p:xfrm>
          <a:off x="914400" y="1828800"/>
          <a:ext cx="7620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椭圆 9"/>
          <p:cNvSpPr/>
          <p:nvPr/>
        </p:nvSpPr>
        <p:spPr bwMode="auto">
          <a:xfrm>
            <a:off x="2971800" y="5049838"/>
            <a:ext cx="3505200" cy="5842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D10522"/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最低应修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10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学分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标题 4"/>
          <p:cNvSpPr>
            <a:spLocks noGrp="1"/>
          </p:cNvSpPr>
          <p:nvPr>
            <p:ph type="title"/>
          </p:nvPr>
        </p:nvSpPr>
        <p:spPr>
          <a:xfrm>
            <a:off x="633413" y="319088"/>
            <a:ext cx="8281988" cy="563563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j-cs"/>
              </a:rPr>
              <a:t>二、培养方案简介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4114800"/>
            <a:ext cx="8458200" cy="228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为使自己顺利取得毕业和学位证书，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华文新魏" panose="02010800040101010101" pitchFamily="2" charset="-122"/>
              <a:ea typeface="华文新魏" panose="0201080004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请在每学期选课前，根据本专业毕业学分要求，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华文新魏" panose="02010800040101010101" pitchFamily="2" charset="-122"/>
              <a:ea typeface="华文新魏" panose="0201080004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查看本人方案完成情况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——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做到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学业自审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，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华文新魏" panose="02010800040101010101" pitchFamily="2" charset="-122"/>
              <a:ea typeface="华文新魏" panose="0201080004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以便合理选课，及时调整学业状态。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华文新魏" panose="02010800040101010101" pitchFamily="2" charset="-122"/>
              <a:ea typeface="华文新魏" panose="02010800040101010101" pitchFamily="2" charset="-122"/>
              <a:cs typeface="+mn-cs"/>
            </a:endParaRPr>
          </a:p>
        </p:txBody>
      </p:sp>
      <p:sp>
        <p:nvSpPr>
          <p:cNvPr id="39938" name="矩形 71"/>
          <p:cNvSpPr/>
          <p:nvPr/>
        </p:nvSpPr>
        <p:spPr>
          <a:xfrm>
            <a:off x="609600" y="1143000"/>
            <a:ext cx="6477000" cy="5222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800" b="1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6. </a:t>
            </a:r>
            <a:r>
              <a:rPr lang="zh-CN" altLang="en-US" sz="2800" b="1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毕业学分要求和学业自审</a:t>
            </a:r>
          </a:p>
        </p:txBody>
      </p:sp>
      <p:sp>
        <p:nvSpPr>
          <p:cNvPr id="6" name="矩形 5"/>
          <p:cNvSpPr/>
          <p:nvPr/>
        </p:nvSpPr>
        <p:spPr bwMode="auto">
          <a:xfrm>
            <a:off x="609600" y="1905000"/>
            <a:ext cx="1371600" cy="3048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例：某专业</a:t>
            </a:r>
          </a:p>
        </p:txBody>
      </p:sp>
      <p:pic>
        <p:nvPicPr>
          <p:cNvPr id="39940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2362200"/>
            <a:ext cx="7772400" cy="1447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标题 4"/>
          <p:cNvSpPr>
            <a:spLocks noGrp="1"/>
          </p:cNvSpPr>
          <p:nvPr>
            <p:ph type="title"/>
          </p:nvPr>
        </p:nvSpPr>
        <p:spPr>
          <a:xfrm>
            <a:off x="633413" y="319088"/>
            <a:ext cx="8281988" cy="563563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j-cs"/>
              </a:rPr>
              <a:t>二、培养方案简介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内容占位符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3124200"/>
          </a:xfrm>
        </p:spPr>
        <p:txBody>
          <a:bodyPr vert="horz" wrap="square" lIns="91440" tIns="45720" rIns="91440" bIns="45720" anchor="t" anchorCtr="0"/>
          <a:lstStyle/>
          <a:p>
            <a:pPr eaLnBrk="1" hangingPunct="1">
              <a:buNone/>
            </a:pPr>
            <a:endParaRPr lang="en-US" altLang="zh-CN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buNone/>
            </a:pPr>
            <a:r>
              <a:rPr lang="en-US" altLang="zh-CN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上海海洋大学本科生学籍管理条例</a:t>
            </a:r>
            <a:r>
              <a:rPr lang="en-US" altLang="zh-CN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</a:p>
          <a:p>
            <a:pPr eaLnBrk="1" hangingPunct="1">
              <a:buNone/>
            </a:pPr>
            <a:endParaRPr lang="en-US" altLang="zh-CN" dirty="0">
              <a:ea typeface="宋体" panose="02010600030101010101" pitchFamily="2" charset="-122"/>
            </a:endParaRPr>
          </a:p>
          <a:p>
            <a:pPr eaLnBrk="1" hangingPunct="1">
              <a:buNone/>
            </a:pPr>
            <a:r>
              <a:rPr lang="en-US" altLang="zh-CN" dirty="0">
                <a:ea typeface="宋体" panose="02010600030101010101" pitchFamily="2" charset="-122"/>
              </a:rPr>
              <a:t>   </a:t>
            </a:r>
            <a:r>
              <a:rPr lang="zh-CN" altLang="en-US" dirty="0">
                <a:solidFill>
                  <a:srgbClr val="002060"/>
                </a:solidFill>
                <a:ea typeface="宋体" panose="02010600030101010101" pitchFamily="2" charset="-122"/>
              </a:rPr>
              <a:t>根据教育部</a:t>
            </a:r>
            <a:r>
              <a:rPr lang="en-US" altLang="zh-CN" dirty="0">
                <a:solidFill>
                  <a:srgbClr val="002060"/>
                </a:solidFill>
                <a:ea typeface="宋体" panose="02010600030101010101" pitchFamily="2" charset="-122"/>
              </a:rPr>
              <a:t>41</a:t>
            </a:r>
            <a:r>
              <a:rPr lang="zh-CN" altLang="en-US" dirty="0">
                <a:solidFill>
                  <a:srgbClr val="002060"/>
                </a:solidFill>
                <a:ea typeface="宋体" panose="02010600030101010101" pitchFamily="2" charset="-122"/>
              </a:rPr>
              <a:t>号令</a:t>
            </a:r>
            <a:r>
              <a:rPr lang="en-US" altLang="zh-CN" dirty="0">
                <a:solidFill>
                  <a:srgbClr val="002060"/>
                </a:solidFill>
                <a:ea typeface="宋体" panose="02010600030101010101" pitchFamily="2" charset="-122"/>
              </a:rPr>
              <a:t>《</a:t>
            </a:r>
            <a:r>
              <a:rPr lang="zh-CN" altLang="en-US" dirty="0">
                <a:solidFill>
                  <a:srgbClr val="002060"/>
                </a:solidFill>
                <a:ea typeface="宋体" panose="02010600030101010101" pitchFamily="2" charset="-122"/>
              </a:rPr>
              <a:t>普通高等学校学生管理规定</a:t>
            </a:r>
            <a:r>
              <a:rPr lang="en-US" altLang="zh-CN" dirty="0">
                <a:solidFill>
                  <a:srgbClr val="002060"/>
                </a:solidFill>
                <a:ea typeface="宋体" panose="02010600030101010101" pitchFamily="2" charset="-122"/>
              </a:rPr>
              <a:t>》</a:t>
            </a:r>
            <a:r>
              <a:rPr lang="zh-CN" altLang="en-US" dirty="0">
                <a:solidFill>
                  <a:srgbClr val="002060"/>
                </a:solidFill>
                <a:ea typeface="宋体" panose="02010600030101010101" pitchFamily="2" charset="-122"/>
              </a:rPr>
              <a:t>，结合学校实际所制定，是本科生学籍管理的依据文本。</a:t>
            </a:r>
          </a:p>
        </p:txBody>
      </p:sp>
      <p:sp>
        <p:nvSpPr>
          <p:cNvPr id="40962" name="Rectangle 7"/>
          <p:cNvSpPr/>
          <p:nvPr/>
        </p:nvSpPr>
        <p:spPr>
          <a:xfrm>
            <a:off x="1143000" y="152400"/>
            <a:ext cx="7543800" cy="7620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prstShdw prst="shdw12" dir="16200000">
              <a:schemeClr val="bg2">
                <a:alpha val="50000"/>
              </a:schemeClr>
            </a:prstShdw>
          </a:effectLst>
        </p:spPr>
        <p:txBody>
          <a:bodyPr anchor="ctr" anchorCtr="0"/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</a:t>
            </a:r>
            <a:r>
              <a:rPr lang="en-US" altLang="zh-CN" sz="36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6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学籍管理条例</a:t>
            </a:r>
            <a:r>
              <a:rPr lang="en-US" altLang="zh-CN" sz="36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6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概要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633413" y="319088"/>
            <a:ext cx="7896225" cy="563563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j-cs"/>
              </a:rPr>
              <a:t>一、相关教学（教务）管理介绍</a:t>
            </a:r>
            <a:endParaRPr kumimoji="0" lang="en-US" altLang="zh-CN" sz="2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j-cs"/>
            </a:endParaRPr>
          </a:p>
        </p:txBody>
      </p:sp>
      <p:sp>
        <p:nvSpPr>
          <p:cNvPr id="13314" name="Line 3"/>
          <p:cNvSpPr/>
          <p:nvPr/>
        </p:nvSpPr>
        <p:spPr>
          <a:xfrm flipH="1">
            <a:off x="873125" y="5621338"/>
            <a:ext cx="1657350" cy="158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315" name="Line 4"/>
          <p:cNvSpPr/>
          <p:nvPr/>
        </p:nvSpPr>
        <p:spPr>
          <a:xfrm flipH="1">
            <a:off x="873125" y="4783138"/>
            <a:ext cx="24384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316" name="Line 5"/>
          <p:cNvSpPr/>
          <p:nvPr/>
        </p:nvSpPr>
        <p:spPr>
          <a:xfrm flipH="1">
            <a:off x="873125" y="3952875"/>
            <a:ext cx="33528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317" name="Line 6"/>
          <p:cNvSpPr/>
          <p:nvPr/>
        </p:nvSpPr>
        <p:spPr>
          <a:xfrm flipH="1">
            <a:off x="873125" y="3124200"/>
            <a:ext cx="41656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318" name="Line 7"/>
          <p:cNvSpPr/>
          <p:nvPr/>
        </p:nvSpPr>
        <p:spPr>
          <a:xfrm flipH="1" flipV="1">
            <a:off x="873125" y="2282825"/>
            <a:ext cx="5033963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319" name="Line 8"/>
          <p:cNvSpPr/>
          <p:nvPr/>
        </p:nvSpPr>
        <p:spPr>
          <a:xfrm>
            <a:off x="1025525" y="2276475"/>
            <a:ext cx="0" cy="87153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</p:spPr>
      </p:sp>
      <p:sp>
        <p:nvSpPr>
          <p:cNvPr id="13320" name="Line 9"/>
          <p:cNvSpPr/>
          <p:nvPr/>
        </p:nvSpPr>
        <p:spPr>
          <a:xfrm>
            <a:off x="1025525" y="3148013"/>
            <a:ext cx="0" cy="817562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</p:spPr>
      </p:sp>
      <p:sp>
        <p:nvSpPr>
          <p:cNvPr id="13321" name="Line 10"/>
          <p:cNvSpPr/>
          <p:nvPr/>
        </p:nvSpPr>
        <p:spPr>
          <a:xfrm>
            <a:off x="1025525" y="3965575"/>
            <a:ext cx="0" cy="81597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</p:spPr>
      </p:sp>
      <p:sp>
        <p:nvSpPr>
          <p:cNvPr id="13322" name="Line 11"/>
          <p:cNvSpPr/>
          <p:nvPr/>
        </p:nvSpPr>
        <p:spPr>
          <a:xfrm>
            <a:off x="1025525" y="4783138"/>
            <a:ext cx="0" cy="81597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</p:spPr>
      </p:sp>
      <p:sp>
        <p:nvSpPr>
          <p:cNvPr id="13323" name="Text Box 12"/>
          <p:cNvSpPr txBox="1"/>
          <p:nvPr/>
        </p:nvSpPr>
        <p:spPr>
          <a:xfrm>
            <a:off x="1177925" y="2600325"/>
            <a:ext cx="1260475" cy="4000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zh-CN" altLang="en-US" sz="2000" b="1" dirty="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完成学业</a:t>
            </a:r>
            <a:endParaRPr lang="en-US" altLang="zh-CN" sz="2000" b="1" dirty="0">
              <a:solidFill>
                <a:schemeClr val="tx2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3324" name="Text Box 13"/>
          <p:cNvSpPr txBox="1"/>
          <p:nvPr/>
        </p:nvSpPr>
        <p:spPr>
          <a:xfrm>
            <a:off x="1177925" y="3427413"/>
            <a:ext cx="1336675" cy="4000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zh-CN" altLang="en-US" sz="2000" b="1" dirty="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获得学分</a:t>
            </a:r>
            <a:endParaRPr lang="en-US" altLang="zh-CN" sz="2000" b="1" dirty="0">
              <a:solidFill>
                <a:schemeClr val="tx2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3325" name="Text Box 14"/>
          <p:cNvSpPr txBox="1"/>
          <p:nvPr/>
        </p:nvSpPr>
        <p:spPr>
          <a:xfrm>
            <a:off x="1177925" y="4291013"/>
            <a:ext cx="1412875" cy="4000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zh-CN" altLang="en-US" sz="2000" b="1" dirty="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学习过程</a:t>
            </a:r>
            <a:endParaRPr lang="en-US" altLang="zh-CN" sz="2000" b="1" dirty="0">
              <a:solidFill>
                <a:schemeClr val="tx2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3326" name="Text Box 15"/>
          <p:cNvSpPr txBox="1"/>
          <p:nvPr/>
        </p:nvSpPr>
        <p:spPr>
          <a:xfrm>
            <a:off x="1177925" y="5097463"/>
            <a:ext cx="1260475" cy="4000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zh-CN" altLang="en-US" sz="2000" b="1" dirty="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取得资格</a:t>
            </a:r>
            <a:endParaRPr lang="en-US" altLang="zh-CN" sz="2000" b="1" dirty="0">
              <a:solidFill>
                <a:schemeClr val="tx2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grpSp>
        <p:nvGrpSpPr>
          <p:cNvPr id="13327" name="Group 16"/>
          <p:cNvGrpSpPr/>
          <p:nvPr/>
        </p:nvGrpSpPr>
        <p:grpSpPr>
          <a:xfrm>
            <a:off x="2590800" y="2286000"/>
            <a:ext cx="5826125" cy="3352800"/>
            <a:chOff x="1514" y="1446"/>
            <a:chExt cx="3670" cy="2112"/>
          </a:xfrm>
        </p:grpSpPr>
        <p:sp>
          <p:nvSpPr>
            <p:cNvPr id="73745" name="Freeform 17"/>
            <p:cNvSpPr/>
            <p:nvPr/>
          </p:nvSpPr>
          <p:spPr bwMode="gray">
            <a:xfrm>
              <a:off x="4817" y="1446"/>
              <a:ext cx="363" cy="533"/>
            </a:xfrm>
            <a:custGeom>
              <a:avLst/>
              <a:gdLst/>
              <a:ahLst/>
              <a:cxnLst>
                <a:cxn ang="0">
                  <a:pos x="308" y="120"/>
                </a:cxn>
                <a:cxn ang="0">
                  <a:pos x="0" y="444"/>
                </a:cxn>
                <a:cxn ang="0">
                  <a:pos x="0" y="286"/>
                </a:cxn>
                <a:cxn ang="0">
                  <a:pos x="308" y="0"/>
                </a:cxn>
                <a:cxn ang="0">
                  <a:pos x="308" y="120"/>
                </a:cxn>
              </a:cxnLst>
              <a:rect l="0" t="0" r="r" b="b"/>
              <a:pathLst>
                <a:path w="308" h="444">
                  <a:moveTo>
                    <a:pt x="308" y="120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329" name="Freeform 18"/>
            <p:cNvSpPr/>
            <p:nvPr/>
          </p:nvSpPr>
          <p:spPr>
            <a:xfrm>
              <a:off x="3078" y="1446"/>
              <a:ext cx="2106" cy="341"/>
            </a:xfrm>
            <a:custGeom>
              <a:avLst/>
              <a:gdLst/>
              <a:ahLst/>
              <a:cxnLst>
                <a:cxn ang="0">
                  <a:pos x="1478" y="284"/>
                </a:cxn>
                <a:cxn ang="0">
                  <a:pos x="0" y="284"/>
                </a:cxn>
                <a:cxn ang="0">
                  <a:pos x="446" y="0"/>
                </a:cxn>
                <a:cxn ang="0">
                  <a:pos x="1786" y="0"/>
                </a:cxn>
                <a:cxn ang="0">
                  <a:pos x="1478" y="284"/>
                </a:cxn>
              </a:cxnLst>
              <a:rect l="0" t="0" r="0" b="0"/>
              <a:pathLst>
                <a:path w="1786" h="284">
                  <a:moveTo>
                    <a:pt x="1478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1786" y="0"/>
                  </a:lnTo>
                  <a:lnTo>
                    <a:pt x="1478" y="284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747" name="Freeform 19"/>
            <p:cNvSpPr/>
            <p:nvPr/>
          </p:nvSpPr>
          <p:spPr bwMode="gray">
            <a:xfrm>
              <a:off x="4452" y="1970"/>
              <a:ext cx="363" cy="530"/>
            </a:xfrm>
            <a:custGeom>
              <a:avLst/>
              <a:gdLst/>
              <a:ahLst/>
              <a:cxnLst>
                <a:cxn ang="0">
                  <a:pos x="308" y="120"/>
                </a:cxn>
                <a:cxn ang="0">
                  <a:pos x="0" y="442"/>
                </a:cxn>
                <a:cxn ang="0">
                  <a:pos x="0" y="286"/>
                </a:cxn>
                <a:cxn ang="0">
                  <a:pos x="308" y="0"/>
                </a:cxn>
                <a:cxn ang="0">
                  <a:pos x="308" y="120"/>
                </a:cxn>
              </a:cxnLst>
              <a:rect l="0" t="0" r="r" b="b"/>
              <a:pathLst>
                <a:path w="308" h="442">
                  <a:moveTo>
                    <a:pt x="308" y="120"/>
                  </a:moveTo>
                  <a:lnTo>
                    <a:pt x="0" y="442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331" name="Freeform 20"/>
            <p:cNvSpPr/>
            <p:nvPr/>
          </p:nvSpPr>
          <p:spPr>
            <a:xfrm>
              <a:off x="2555" y="1970"/>
              <a:ext cx="2264" cy="340"/>
            </a:xfrm>
            <a:custGeom>
              <a:avLst/>
              <a:gdLst/>
              <a:ahLst/>
              <a:cxnLst>
                <a:cxn ang="0">
                  <a:pos x="1612" y="284"/>
                </a:cxn>
                <a:cxn ang="0">
                  <a:pos x="0" y="284"/>
                </a:cxn>
                <a:cxn ang="0">
                  <a:pos x="446" y="0"/>
                </a:cxn>
                <a:cxn ang="0">
                  <a:pos x="1920" y="0"/>
                </a:cxn>
                <a:cxn ang="0">
                  <a:pos x="1612" y="284"/>
                </a:cxn>
              </a:cxnLst>
              <a:rect l="0" t="0" r="0" b="0"/>
              <a:pathLst>
                <a:path w="1920" h="284">
                  <a:moveTo>
                    <a:pt x="161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1920" y="0"/>
                  </a:lnTo>
                  <a:lnTo>
                    <a:pt x="1612" y="284"/>
                  </a:lnTo>
                  <a:close/>
                </a:path>
              </a:pathLst>
            </a:custGeom>
            <a:solidFill>
              <a:schemeClr val="hlink"/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749" name="Freeform 21"/>
            <p:cNvSpPr/>
            <p:nvPr/>
          </p:nvSpPr>
          <p:spPr bwMode="gray">
            <a:xfrm>
              <a:off x="4086" y="2494"/>
              <a:ext cx="361" cy="532"/>
            </a:xfrm>
            <a:custGeom>
              <a:avLst/>
              <a:gdLst/>
              <a:ahLst/>
              <a:cxnLst>
                <a:cxn ang="0">
                  <a:pos x="306" y="122"/>
                </a:cxn>
                <a:cxn ang="0">
                  <a:pos x="0" y="444"/>
                </a:cxn>
                <a:cxn ang="0">
                  <a:pos x="0" y="286"/>
                </a:cxn>
                <a:cxn ang="0">
                  <a:pos x="306" y="0"/>
                </a:cxn>
                <a:cxn ang="0">
                  <a:pos x="306" y="122"/>
                </a:cxn>
              </a:cxnLst>
              <a:rect l="0" t="0" r="r" b="b"/>
              <a:pathLst>
                <a:path w="306" h="444">
                  <a:moveTo>
                    <a:pt x="306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6" y="0"/>
                  </a:lnTo>
                  <a:lnTo>
                    <a:pt x="306" y="12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3750" name="Freeform 22"/>
            <p:cNvSpPr/>
            <p:nvPr/>
          </p:nvSpPr>
          <p:spPr bwMode="gray">
            <a:xfrm>
              <a:off x="3722" y="3019"/>
              <a:ext cx="364" cy="533"/>
            </a:xfrm>
            <a:custGeom>
              <a:avLst/>
              <a:gdLst/>
              <a:ahLst/>
              <a:cxnLst>
                <a:cxn ang="0">
                  <a:pos x="308" y="122"/>
                </a:cxn>
                <a:cxn ang="0">
                  <a:pos x="0" y="444"/>
                </a:cxn>
                <a:cxn ang="0">
                  <a:pos x="0" y="286"/>
                </a:cxn>
                <a:cxn ang="0">
                  <a:pos x="308" y="0"/>
                </a:cxn>
                <a:cxn ang="0">
                  <a:pos x="308" y="122"/>
                </a:cxn>
              </a:cxnLst>
              <a:rect l="0" t="0" r="r" b="b"/>
              <a:pathLst>
                <a:path w="308" h="444">
                  <a:moveTo>
                    <a:pt x="308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2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shade val="46275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334" name="Freeform 23"/>
            <p:cNvSpPr/>
            <p:nvPr/>
          </p:nvSpPr>
          <p:spPr>
            <a:xfrm>
              <a:off x="1515" y="3022"/>
              <a:ext cx="2571" cy="340"/>
            </a:xfrm>
            <a:custGeom>
              <a:avLst/>
              <a:gdLst/>
              <a:ahLst/>
              <a:cxnLst>
                <a:cxn ang="0">
                  <a:pos x="1872" y="284"/>
                </a:cxn>
                <a:cxn ang="0">
                  <a:pos x="0" y="284"/>
                </a:cxn>
                <a:cxn ang="0">
                  <a:pos x="446" y="0"/>
                </a:cxn>
                <a:cxn ang="0">
                  <a:pos x="2180" y="0"/>
                </a:cxn>
                <a:cxn ang="0">
                  <a:pos x="1872" y="284"/>
                </a:cxn>
              </a:cxnLst>
              <a:rect l="0" t="0" r="0" b="0"/>
              <a:pathLst>
                <a:path w="2180" h="284">
                  <a:moveTo>
                    <a:pt x="187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2180" y="0"/>
                  </a:lnTo>
                  <a:lnTo>
                    <a:pt x="1872" y="284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35" name="Freeform 24"/>
            <p:cNvSpPr/>
            <p:nvPr/>
          </p:nvSpPr>
          <p:spPr>
            <a:xfrm>
              <a:off x="1888" y="1543"/>
              <a:ext cx="1158" cy="1715"/>
            </a:xfrm>
            <a:custGeom>
              <a:avLst/>
              <a:gdLst/>
              <a:ahLst/>
              <a:cxnLst>
                <a:cxn ang="0">
                  <a:pos x="12" y="2464"/>
                </a:cxn>
                <a:cxn ang="0">
                  <a:pos x="56" y="2120"/>
                </a:cxn>
                <a:cxn ang="0">
                  <a:pos x="124" y="1808"/>
                </a:cxn>
                <a:cxn ang="0">
                  <a:pos x="212" y="1524"/>
                </a:cxn>
                <a:cxn ang="0">
                  <a:pos x="316" y="1270"/>
                </a:cxn>
                <a:cxn ang="0">
                  <a:pos x="430" y="1044"/>
                </a:cxn>
                <a:cxn ang="0">
                  <a:pos x="550" y="846"/>
                </a:cxn>
                <a:cxn ang="0">
                  <a:pos x="672" y="674"/>
                </a:cxn>
                <a:cxn ang="0">
                  <a:pos x="792" y="528"/>
                </a:cxn>
                <a:cxn ang="0">
                  <a:pos x="906" y="408"/>
                </a:cxn>
                <a:cxn ang="0">
                  <a:pos x="1010" y="310"/>
                </a:cxn>
                <a:cxn ang="0">
                  <a:pos x="1096" y="236"/>
                </a:cxn>
                <a:cxn ang="0">
                  <a:pos x="1164" y="184"/>
                </a:cxn>
                <a:cxn ang="0">
                  <a:pos x="1208" y="154"/>
                </a:cxn>
                <a:cxn ang="0">
                  <a:pos x="1224" y="144"/>
                </a:cxn>
                <a:cxn ang="0">
                  <a:pos x="1728" y="56"/>
                </a:cxn>
                <a:cxn ang="0">
                  <a:pos x="1568" y="328"/>
                </a:cxn>
                <a:cxn ang="0">
                  <a:pos x="1554" y="332"/>
                </a:cxn>
                <a:cxn ang="0">
                  <a:pos x="1514" y="346"/>
                </a:cxn>
                <a:cxn ang="0">
                  <a:pos x="1452" y="370"/>
                </a:cxn>
                <a:cxn ang="0">
                  <a:pos x="1370" y="410"/>
                </a:cxn>
                <a:cxn ang="0">
                  <a:pos x="1270" y="466"/>
                </a:cxn>
                <a:cxn ang="0">
                  <a:pos x="1158" y="540"/>
                </a:cxn>
                <a:cxn ang="0">
                  <a:pos x="1034" y="636"/>
                </a:cxn>
                <a:cxn ang="0">
                  <a:pos x="904" y="756"/>
                </a:cxn>
                <a:cxn ang="0">
                  <a:pos x="770" y="900"/>
                </a:cxn>
                <a:cxn ang="0">
                  <a:pos x="632" y="1076"/>
                </a:cxn>
                <a:cxn ang="0">
                  <a:pos x="498" y="1280"/>
                </a:cxn>
                <a:cxn ang="0">
                  <a:pos x="370" y="1518"/>
                </a:cxn>
                <a:cxn ang="0">
                  <a:pos x="248" y="1792"/>
                </a:cxn>
                <a:cxn ang="0">
                  <a:pos x="138" y="2104"/>
                </a:cxn>
                <a:cxn ang="0">
                  <a:pos x="42" y="2456"/>
                </a:cxn>
              </a:cxnLst>
              <a:rect l="0" t="0" r="0" b="0"/>
              <a:pathLst>
                <a:path w="1824" h="2648">
                  <a:moveTo>
                    <a:pt x="0" y="2648"/>
                  </a:moveTo>
                  <a:lnTo>
                    <a:pt x="12" y="2464"/>
                  </a:lnTo>
                  <a:lnTo>
                    <a:pt x="32" y="2288"/>
                  </a:lnTo>
                  <a:lnTo>
                    <a:pt x="56" y="2120"/>
                  </a:lnTo>
                  <a:lnTo>
                    <a:pt x="88" y="1960"/>
                  </a:lnTo>
                  <a:lnTo>
                    <a:pt x="124" y="1808"/>
                  </a:lnTo>
                  <a:lnTo>
                    <a:pt x="166" y="1662"/>
                  </a:lnTo>
                  <a:lnTo>
                    <a:pt x="212" y="1524"/>
                  </a:lnTo>
                  <a:lnTo>
                    <a:pt x="262" y="1394"/>
                  </a:lnTo>
                  <a:lnTo>
                    <a:pt x="316" y="1270"/>
                  </a:lnTo>
                  <a:lnTo>
                    <a:pt x="372" y="1154"/>
                  </a:lnTo>
                  <a:lnTo>
                    <a:pt x="430" y="1044"/>
                  </a:lnTo>
                  <a:lnTo>
                    <a:pt x="490" y="942"/>
                  </a:lnTo>
                  <a:lnTo>
                    <a:pt x="550" y="846"/>
                  </a:lnTo>
                  <a:lnTo>
                    <a:pt x="612" y="758"/>
                  </a:lnTo>
                  <a:lnTo>
                    <a:pt x="672" y="674"/>
                  </a:lnTo>
                  <a:lnTo>
                    <a:pt x="734" y="598"/>
                  </a:lnTo>
                  <a:lnTo>
                    <a:pt x="792" y="528"/>
                  </a:lnTo>
                  <a:lnTo>
                    <a:pt x="850" y="464"/>
                  </a:lnTo>
                  <a:lnTo>
                    <a:pt x="906" y="408"/>
                  </a:lnTo>
                  <a:lnTo>
                    <a:pt x="960" y="356"/>
                  </a:lnTo>
                  <a:lnTo>
                    <a:pt x="1010" y="310"/>
                  </a:lnTo>
                  <a:lnTo>
                    <a:pt x="1056" y="270"/>
                  </a:lnTo>
                  <a:lnTo>
                    <a:pt x="1096" y="236"/>
                  </a:lnTo>
                  <a:lnTo>
                    <a:pt x="1134" y="208"/>
                  </a:lnTo>
                  <a:lnTo>
                    <a:pt x="1164" y="184"/>
                  </a:lnTo>
                  <a:lnTo>
                    <a:pt x="1190" y="166"/>
                  </a:lnTo>
                  <a:lnTo>
                    <a:pt x="1208" y="154"/>
                  </a:lnTo>
                  <a:lnTo>
                    <a:pt x="1220" y="146"/>
                  </a:lnTo>
                  <a:lnTo>
                    <a:pt x="1224" y="144"/>
                  </a:lnTo>
                  <a:lnTo>
                    <a:pt x="848" y="0"/>
                  </a:lnTo>
                  <a:lnTo>
                    <a:pt x="1728" y="56"/>
                  </a:lnTo>
                  <a:lnTo>
                    <a:pt x="1824" y="480"/>
                  </a:lnTo>
                  <a:lnTo>
                    <a:pt x="1568" y="328"/>
                  </a:lnTo>
                  <a:lnTo>
                    <a:pt x="1564" y="328"/>
                  </a:lnTo>
                  <a:lnTo>
                    <a:pt x="1554" y="332"/>
                  </a:lnTo>
                  <a:lnTo>
                    <a:pt x="1538" y="338"/>
                  </a:lnTo>
                  <a:lnTo>
                    <a:pt x="1514" y="346"/>
                  </a:lnTo>
                  <a:lnTo>
                    <a:pt x="1486" y="356"/>
                  </a:lnTo>
                  <a:lnTo>
                    <a:pt x="1452" y="370"/>
                  </a:lnTo>
                  <a:lnTo>
                    <a:pt x="1412" y="388"/>
                  </a:lnTo>
                  <a:lnTo>
                    <a:pt x="1370" y="410"/>
                  </a:lnTo>
                  <a:lnTo>
                    <a:pt x="1322" y="436"/>
                  </a:lnTo>
                  <a:lnTo>
                    <a:pt x="1270" y="466"/>
                  </a:lnTo>
                  <a:lnTo>
                    <a:pt x="1216" y="500"/>
                  </a:lnTo>
                  <a:lnTo>
                    <a:pt x="1158" y="540"/>
                  </a:lnTo>
                  <a:lnTo>
                    <a:pt x="1098" y="584"/>
                  </a:lnTo>
                  <a:lnTo>
                    <a:pt x="1034" y="636"/>
                  </a:lnTo>
                  <a:lnTo>
                    <a:pt x="970" y="692"/>
                  </a:lnTo>
                  <a:lnTo>
                    <a:pt x="904" y="756"/>
                  </a:lnTo>
                  <a:lnTo>
                    <a:pt x="836" y="824"/>
                  </a:lnTo>
                  <a:lnTo>
                    <a:pt x="770" y="900"/>
                  </a:lnTo>
                  <a:lnTo>
                    <a:pt x="700" y="984"/>
                  </a:lnTo>
                  <a:lnTo>
                    <a:pt x="632" y="1076"/>
                  </a:lnTo>
                  <a:lnTo>
                    <a:pt x="566" y="1174"/>
                  </a:lnTo>
                  <a:lnTo>
                    <a:pt x="498" y="1280"/>
                  </a:lnTo>
                  <a:lnTo>
                    <a:pt x="434" y="1394"/>
                  </a:lnTo>
                  <a:lnTo>
                    <a:pt x="370" y="1518"/>
                  </a:lnTo>
                  <a:lnTo>
                    <a:pt x="308" y="1650"/>
                  </a:lnTo>
                  <a:lnTo>
                    <a:pt x="248" y="1792"/>
                  </a:lnTo>
                  <a:lnTo>
                    <a:pt x="192" y="1944"/>
                  </a:lnTo>
                  <a:lnTo>
                    <a:pt x="138" y="2104"/>
                  </a:lnTo>
                  <a:lnTo>
                    <a:pt x="88" y="2274"/>
                  </a:lnTo>
                  <a:lnTo>
                    <a:pt x="42" y="2456"/>
                  </a:lnTo>
                  <a:lnTo>
                    <a:pt x="0" y="2648"/>
                  </a:lnTo>
                  <a:close/>
                </a:path>
              </a:pathLst>
            </a:custGeom>
            <a:gradFill rotWithShape="1">
              <a:gsLst>
                <a:gs pos="0">
                  <a:srgbClr val="D11364"/>
                </a:gs>
                <a:gs pos="100000">
                  <a:srgbClr val="61092E"/>
                </a:gs>
              </a:gsLst>
              <a:lin ang="5400000" scaled="1"/>
              <a:tileRect/>
            </a:gra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753" name="Rectangle 25"/>
            <p:cNvSpPr>
              <a:spLocks noChangeArrowheads="1"/>
            </p:cNvSpPr>
            <p:nvPr/>
          </p:nvSpPr>
          <p:spPr bwMode="gray">
            <a:xfrm>
              <a:off x="3082" y="1787"/>
              <a:ext cx="1743" cy="192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72549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anose="020B0604030504040204" pitchFamily="34" charset="0"/>
                  <a:ea typeface="宋体" panose="02010600030101010101" pitchFamily="2" charset="-122"/>
                  <a:cs typeface="+mn-cs"/>
                </a:rPr>
                <a:t>毕业</a:t>
              </a:r>
              <a:endPara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3754" name="Rectangle 26"/>
            <p:cNvSpPr>
              <a:spLocks noChangeArrowheads="1"/>
            </p:cNvSpPr>
            <p:nvPr/>
          </p:nvSpPr>
          <p:spPr bwMode="gray">
            <a:xfrm>
              <a:off x="2556" y="2310"/>
              <a:ext cx="1900" cy="188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shade val="72549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anose="020B0604030504040204" pitchFamily="34" charset="0"/>
                  <a:ea typeface="宋体" panose="02010600030101010101" pitchFamily="2" charset="-122"/>
                  <a:cs typeface="+mn-cs"/>
                </a:rPr>
                <a:t>成绩</a:t>
              </a:r>
              <a:endPara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338" name="Freeform 27"/>
            <p:cNvSpPr/>
            <p:nvPr/>
          </p:nvSpPr>
          <p:spPr>
            <a:xfrm>
              <a:off x="2036" y="2494"/>
              <a:ext cx="2415" cy="343"/>
            </a:xfrm>
            <a:custGeom>
              <a:avLst/>
              <a:gdLst/>
              <a:ahLst/>
              <a:cxnLst>
                <a:cxn ang="0">
                  <a:pos x="1742" y="286"/>
                </a:cxn>
                <a:cxn ang="0">
                  <a:pos x="0" y="286"/>
                </a:cxn>
                <a:cxn ang="0">
                  <a:pos x="446" y="0"/>
                </a:cxn>
                <a:cxn ang="0">
                  <a:pos x="2048" y="0"/>
                </a:cxn>
                <a:cxn ang="0">
                  <a:pos x="1742" y="286"/>
                </a:cxn>
              </a:cxnLst>
              <a:rect l="0" t="0" r="0" b="0"/>
              <a:pathLst>
                <a:path w="2048" h="286">
                  <a:moveTo>
                    <a:pt x="1742" y="286"/>
                  </a:moveTo>
                  <a:lnTo>
                    <a:pt x="0" y="286"/>
                  </a:lnTo>
                  <a:lnTo>
                    <a:pt x="446" y="0"/>
                  </a:lnTo>
                  <a:lnTo>
                    <a:pt x="2048" y="0"/>
                  </a:lnTo>
                  <a:lnTo>
                    <a:pt x="1742" y="286"/>
                  </a:lnTo>
                  <a:close/>
                </a:path>
              </a:pathLst>
            </a:custGeom>
            <a:solidFill>
              <a:schemeClr val="folHlink"/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756" name="Rectangle 28"/>
            <p:cNvSpPr>
              <a:spLocks noChangeArrowheads="1"/>
            </p:cNvSpPr>
            <p:nvPr/>
          </p:nvSpPr>
          <p:spPr bwMode="gray">
            <a:xfrm>
              <a:off x="2038" y="2836"/>
              <a:ext cx="2056" cy="188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72549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anose="020B0604030504040204" pitchFamily="34" charset="0"/>
                  <a:ea typeface="宋体" panose="02010600030101010101" pitchFamily="2" charset="-122"/>
                  <a:cs typeface="+mn-cs"/>
                </a:rPr>
                <a:t>听课、考核</a:t>
              </a:r>
              <a:endPara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3757" name="Rectangle 29"/>
            <p:cNvSpPr>
              <a:spLocks noChangeArrowheads="1"/>
            </p:cNvSpPr>
            <p:nvPr/>
          </p:nvSpPr>
          <p:spPr bwMode="gray">
            <a:xfrm>
              <a:off x="1514" y="3363"/>
              <a:ext cx="2213" cy="195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shade val="72549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anose="020B0604030504040204" pitchFamily="34" charset="0"/>
                  <a:ea typeface="宋体" panose="02010600030101010101" pitchFamily="2" charset="-122"/>
                  <a:cs typeface="+mn-cs"/>
                </a:rPr>
                <a:t>注册、选课</a:t>
              </a:r>
              <a:endPara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5" name="流程图: 内部贮存 34"/>
          <p:cNvSpPr/>
          <p:nvPr/>
        </p:nvSpPr>
        <p:spPr>
          <a:xfrm>
            <a:off x="6476993" y="5257800"/>
            <a:ext cx="2438400" cy="838200"/>
          </a:xfrm>
          <a:prstGeom prst="flowChartInternalStorage">
            <a:avLst/>
          </a:prstGeom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学习过程概述</a:t>
            </a:r>
          </a:p>
        </p:txBody>
      </p:sp>
      <p:sp>
        <p:nvSpPr>
          <p:cNvPr id="13342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24600"/>
            <a:ext cx="2362200" cy="320675"/>
          </a:xfrm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zh-CN" altLang="en-US" sz="1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上海海洋大学 教务处</a:t>
            </a:r>
            <a:endParaRPr lang="en-US" altLang="zh-CN" sz="1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187" name="Rectangle 34"/>
          <p:cNvSpPr>
            <a:spLocks noChangeArrowheads="1"/>
          </p:cNvSpPr>
          <p:nvPr/>
        </p:nvSpPr>
        <p:spPr bwMode="auto">
          <a:xfrm>
            <a:off x="914388" y="1219191"/>
            <a:ext cx="5257800" cy="533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  <a:effectLst>
            <a:outerShdw blurRad="50800" dist="38100" dir="8100000" algn="tr" rotWithShape="0">
              <a:schemeClr val="accent1">
                <a:lumMod val="20000"/>
                <a:lumOff val="80000"/>
                <a:alpha val="40000"/>
              </a:schemeClr>
            </a:outerShdw>
          </a:effectLst>
          <a:scene3d>
            <a:camera prst="perspectiveFront"/>
            <a:lightRig rig="threePt" dir="t"/>
          </a:scene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（一）大学在校流程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3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5248275"/>
          </a:xfrm>
        </p:spPr>
        <p:txBody>
          <a:bodyPr vert="horz" wrap="square" lIns="91440" tIns="45720" rIns="91440" bIns="45720" anchor="t" anchorCtr="0"/>
          <a:lstStyle/>
          <a:p>
            <a:pPr eaLnBrk="1" hangingPunct="1">
              <a:lnSpc>
                <a:spcPct val="90000"/>
              </a:lnSpc>
              <a:buNone/>
            </a:pPr>
            <a:r>
              <a:rPr lang="zh-CN" altLang="en-US" sz="2500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第一章  入学与注册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500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第二章  学制与学习年限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500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第三章  选课与听课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500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第四章  考核与成绩记载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500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第五章  免听与免修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500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第六章  辅修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500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第七章  转专业与转学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500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第八章  保留学籍、休学与复学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500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第九章  学业警告、试读与退学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500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第十章  毕业与结业</a:t>
            </a:r>
            <a:endParaRPr lang="en-US" altLang="zh-CN" sz="2500" dirty="0">
              <a:solidFill>
                <a:srgbClr val="00206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500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第十一章 学业证书管理</a:t>
            </a:r>
            <a:endParaRPr lang="en-US" altLang="zh-CN" sz="2500" dirty="0">
              <a:solidFill>
                <a:srgbClr val="00206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500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第十二章 附则</a:t>
            </a:r>
          </a:p>
          <a:p>
            <a:pPr eaLnBrk="1" hangingPunct="1">
              <a:lnSpc>
                <a:spcPct val="90000"/>
              </a:lnSpc>
              <a:buNone/>
            </a:pPr>
            <a:endParaRPr lang="zh-CN" altLang="en-US" sz="2500" dirty="0">
              <a:ea typeface="宋体" panose="02010600030101010101" pitchFamily="2" charset="-122"/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4724400" y="2667000"/>
            <a:ext cx="3657600" cy="1524000"/>
          </a:xfrm>
          <a:prstGeom prst="cloudCallout">
            <a:avLst>
              <a:gd name="adj1" fmla="val -15163"/>
              <a:gd name="adj2" fmla="val -110777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folHlink"/>
            </a:solidFill>
            <a:round/>
          </a:ln>
          <a:effectLst/>
        </p:spPr>
        <p:txBody>
          <a:bodyPr lIns="0" rIns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仿宋_GB2312" pitchFamily="49" charset="-122"/>
                <a:ea typeface="仿宋_GB2312" pitchFamily="49" charset="-122"/>
                <a:cs typeface="+mn-cs"/>
              </a:rPr>
              <a:t>请同学们务必认真阅读</a:t>
            </a:r>
          </a:p>
        </p:txBody>
      </p:sp>
      <p:sp>
        <p:nvSpPr>
          <p:cNvPr id="41987" name="Rectangle 8"/>
          <p:cNvSpPr/>
          <p:nvPr/>
        </p:nvSpPr>
        <p:spPr>
          <a:xfrm>
            <a:off x="1143000" y="152400"/>
            <a:ext cx="7543800" cy="7620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prstShdw prst="shdw12" dir="16200000">
              <a:schemeClr val="bg2">
                <a:alpha val="50000"/>
              </a:schemeClr>
            </a:prstShdw>
          </a:effectLst>
        </p:spPr>
        <p:txBody>
          <a:bodyPr anchor="ctr" anchorCtr="0"/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</a:t>
            </a:r>
            <a:r>
              <a:rPr lang="en-US" altLang="zh-CN" sz="36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6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学籍管理条例</a:t>
            </a:r>
            <a:r>
              <a:rPr lang="en-US" altLang="zh-CN" sz="36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6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概要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标题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896225" cy="595313"/>
          </a:xfrm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上海市东北片高校跨校辅修专业</a:t>
            </a:r>
            <a:endParaRPr lang="en-US" altLang="zh-CN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371600"/>
            <a:ext cx="5191125" cy="1057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3011" name="TextBox 6"/>
          <p:cNvSpPr txBox="1"/>
          <p:nvPr/>
        </p:nvSpPr>
        <p:spPr>
          <a:xfrm>
            <a:off x="5575300" y="1403350"/>
            <a:ext cx="3505200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ea typeface="宋体" panose="02010600030101010101" pitchFamily="2" charset="-122"/>
              </a:rPr>
              <a:t>http://www.kxxfx.shec.edu.cn</a:t>
            </a:r>
            <a:endParaRPr lang="zh-CN" altLang="en-US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1175" y="5105400"/>
            <a:ext cx="2513013" cy="539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734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4267200"/>
            <a:ext cx="2185988" cy="539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735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" y="3505200"/>
            <a:ext cx="1993900" cy="539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735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9913" y="2743200"/>
            <a:ext cx="1552575" cy="539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矩形 13"/>
          <p:cNvSpPr/>
          <p:nvPr/>
        </p:nvSpPr>
        <p:spPr bwMode="auto">
          <a:xfrm>
            <a:off x="2165350" y="2743200"/>
            <a:ext cx="5975350" cy="5397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辅修专业：国际经济与贸易、金融学、新闻学、法学</a:t>
            </a:r>
          </a:p>
        </p:txBody>
      </p:sp>
      <p:sp>
        <p:nvSpPr>
          <p:cNvPr id="16" name="矩形 15"/>
          <p:cNvSpPr/>
          <p:nvPr/>
        </p:nvSpPr>
        <p:spPr bwMode="auto">
          <a:xfrm>
            <a:off x="2573338" y="3505200"/>
            <a:ext cx="5975350" cy="5397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辅修专业：珠宝鉴定与营销管理</a:t>
            </a:r>
          </a:p>
        </p:txBody>
      </p:sp>
      <p:sp>
        <p:nvSpPr>
          <p:cNvPr id="17" name="矩形 16"/>
          <p:cNvSpPr/>
          <p:nvPr/>
        </p:nvSpPr>
        <p:spPr bwMode="auto">
          <a:xfrm>
            <a:off x="2755900" y="4276725"/>
            <a:ext cx="5976938" cy="5397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辅修专业：会计学、工商管理</a:t>
            </a:r>
          </a:p>
        </p:txBody>
      </p:sp>
      <p:sp>
        <p:nvSpPr>
          <p:cNvPr id="18" name="矩形 17"/>
          <p:cNvSpPr/>
          <p:nvPr/>
        </p:nvSpPr>
        <p:spPr bwMode="auto">
          <a:xfrm>
            <a:off x="3060700" y="5114925"/>
            <a:ext cx="5976938" cy="5397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辅修专业：日语、法语、德语</a:t>
            </a:r>
          </a:p>
        </p:txBody>
      </p:sp>
      <p:sp>
        <p:nvSpPr>
          <p:cNvPr id="19" name="矩形 18"/>
          <p:cNvSpPr/>
          <p:nvPr/>
        </p:nvSpPr>
        <p:spPr bwMode="auto">
          <a:xfrm>
            <a:off x="3048000" y="5867400"/>
            <a:ext cx="5975350" cy="5397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辅修专业：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法学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0" name="圆角矩形 19"/>
          <p:cNvSpPr/>
          <p:nvPr/>
        </p:nvSpPr>
        <p:spPr bwMode="auto">
          <a:xfrm>
            <a:off x="5715000" y="1905000"/>
            <a:ext cx="3200400" cy="533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每年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5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月份左右报名</a:t>
            </a:r>
          </a:p>
        </p:txBody>
      </p:sp>
      <p:pic>
        <p:nvPicPr>
          <p:cNvPr id="57353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3713" y="5867400"/>
            <a:ext cx="2509838" cy="539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标题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896225" cy="595313"/>
          </a:xfrm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校内辅修专业</a:t>
            </a:r>
          </a:p>
        </p:txBody>
      </p:sp>
      <p:sp>
        <p:nvSpPr>
          <p:cNvPr id="44034" name="TextBox 6"/>
          <p:cNvSpPr txBox="1"/>
          <p:nvPr/>
        </p:nvSpPr>
        <p:spPr>
          <a:xfrm>
            <a:off x="5575300" y="1403350"/>
            <a:ext cx="3505200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ea typeface="宋体" panose="02010600030101010101" pitchFamily="2" charset="-122"/>
              </a:rPr>
              <a:t>http://www.jwc.shou.edu.cn</a:t>
            </a:r>
            <a:endParaRPr lang="zh-CN" altLang="en-US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3578225" y="2773363"/>
            <a:ext cx="4300538" cy="5397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辅修专业：金融学、会计学</a:t>
            </a:r>
          </a:p>
        </p:txBody>
      </p:sp>
      <p:sp>
        <p:nvSpPr>
          <p:cNvPr id="16" name="矩形 15"/>
          <p:cNvSpPr/>
          <p:nvPr/>
        </p:nvSpPr>
        <p:spPr bwMode="auto">
          <a:xfrm>
            <a:off x="3578225" y="3524250"/>
            <a:ext cx="4300538" cy="5397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辅修专业：英语、日语</a:t>
            </a:r>
          </a:p>
        </p:txBody>
      </p:sp>
      <p:sp>
        <p:nvSpPr>
          <p:cNvPr id="17" name="矩形 16"/>
          <p:cNvSpPr/>
          <p:nvPr/>
        </p:nvSpPr>
        <p:spPr bwMode="auto">
          <a:xfrm>
            <a:off x="3578225" y="4319588"/>
            <a:ext cx="4300538" cy="5397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辅修专业：计算机科学与技术</a:t>
            </a:r>
          </a:p>
        </p:txBody>
      </p:sp>
      <p:sp>
        <p:nvSpPr>
          <p:cNvPr id="18" name="矩形 17"/>
          <p:cNvSpPr/>
          <p:nvPr/>
        </p:nvSpPr>
        <p:spPr bwMode="auto">
          <a:xfrm>
            <a:off x="3578225" y="5167313"/>
            <a:ext cx="4300538" cy="5397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辅修专业：行政管理（海洋管理）</a:t>
            </a:r>
          </a:p>
        </p:txBody>
      </p:sp>
      <p:sp>
        <p:nvSpPr>
          <p:cNvPr id="20" name="圆角矩形 19"/>
          <p:cNvSpPr/>
          <p:nvPr/>
        </p:nvSpPr>
        <p:spPr bwMode="auto">
          <a:xfrm>
            <a:off x="5715000" y="1905000"/>
            <a:ext cx="3200400" cy="533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每年春季学期报名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65" y="3524885"/>
            <a:ext cx="2894962" cy="619760"/>
          </a:xfrm>
          <a:prstGeom prst="rect">
            <a:avLst/>
          </a:prstGeom>
          <a:effectLst>
            <a:innerShdw blurRad="63500" dist="50800" dir="10800000">
              <a:prstClr val="black">
                <a:alpha val="50000"/>
              </a:prstClr>
            </a:inn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028" y="2679065"/>
            <a:ext cx="2895600" cy="634362"/>
          </a:xfrm>
          <a:prstGeom prst="rect">
            <a:avLst/>
          </a:prstGeom>
          <a:effectLst>
            <a:innerShdw blurRad="63500" dist="50800" dir="10800000">
              <a:prstClr val="black">
                <a:alpha val="50000"/>
              </a:prstClr>
            </a:inn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028" y="4319903"/>
            <a:ext cx="2895600" cy="539750"/>
          </a:xfrm>
          <a:prstGeom prst="rect">
            <a:avLst/>
          </a:prstGeom>
          <a:effectLst>
            <a:innerShdw blurRad="63500" dist="50800" dir="10800000">
              <a:prstClr val="black">
                <a:alpha val="50000"/>
              </a:prstClr>
            </a:inn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028" y="5167630"/>
            <a:ext cx="2895600" cy="588645"/>
          </a:xfrm>
          <a:prstGeom prst="rect">
            <a:avLst/>
          </a:prstGeom>
          <a:effectLst>
            <a:innerShdw blurRad="63500" dist="50800" dir="10800000">
              <a:prstClr val="black">
                <a:alpha val="50000"/>
              </a:prstClr>
            </a:innerShdw>
          </a:effectLst>
        </p:spPr>
      </p:pic>
      <p:pic>
        <p:nvPicPr>
          <p:cNvPr id="44044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475" y="1222375"/>
            <a:ext cx="5457825" cy="1152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二校园交流</a:t>
            </a:r>
          </a:p>
        </p:txBody>
      </p:sp>
      <p:pic>
        <p:nvPicPr>
          <p:cNvPr id="45058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90" y="2066924"/>
            <a:ext cx="2905125" cy="776859"/>
          </a:xfrm>
          <a:prstGeom prst="rect">
            <a:avLst/>
          </a:prstGeom>
          <a:noFill/>
          <a:ln w="9525">
            <a:noFill/>
          </a:ln>
          <a:effectLst>
            <a:outerShdw algn="ctr" rotWithShape="0">
              <a:schemeClr val="bg2">
                <a:alpha val="50000"/>
              </a:schemeClr>
            </a:outerShdw>
          </a:effectLst>
        </p:spPr>
      </p:pic>
      <p:pic>
        <p:nvPicPr>
          <p:cNvPr id="45059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782" y="1958987"/>
            <a:ext cx="2743128" cy="850888"/>
          </a:xfrm>
          <a:prstGeom prst="rect">
            <a:avLst/>
          </a:prstGeom>
          <a:noFill/>
          <a:ln w="9525">
            <a:noFill/>
          </a:ln>
          <a:effectLst>
            <a:outerShdw algn="ctr" rotWithShape="0">
              <a:schemeClr val="bg2">
                <a:alpha val="50000"/>
              </a:schemeClr>
            </a:outerShdw>
          </a:effectLst>
        </p:spPr>
      </p:pic>
      <p:pic>
        <p:nvPicPr>
          <p:cNvPr id="45060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8018" y="3458440"/>
            <a:ext cx="2890197" cy="854978"/>
          </a:xfrm>
          <a:prstGeom prst="rect">
            <a:avLst/>
          </a:prstGeom>
          <a:noFill/>
          <a:ln w="9525">
            <a:noFill/>
          </a:ln>
          <a:effectLst>
            <a:outerShdw algn="ctr" rotWithShape="0">
              <a:schemeClr val="bg2">
                <a:alpha val="50000"/>
              </a:schemeClr>
            </a:outerShdw>
          </a:effectLst>
        </p:spPr>
      </p:pic>
      <p:pic>
        <p:nvPicPr>
          <p:cNvPr id="45061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7782" y="3458440"/>
            <a:ext cx="3038395" cy="759599"/>
          </a:xfrm>
          <a:prstGeom prst="rect">
            <a:avLst/>
          </a:prstGeom>
          <a:noFill/>
          <a:ln w="9525">
            <a:noFill/>
          </a:ln>
          <a:effectLst>
            <a:outerShdw algn="ctr" rotWithShape="0">
              <a:schemeClr val="bg2">
                <a:alpha val="5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境外交流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3113596"/>
              </p:ext>
            </p:extLst>
          </p:nvPr>
        </p:nvGraphicFramePr>
        <p:xfrm>
          <a:off x="1447882" y="1219258"/>
          <a:ext cx="6162513" cy="44819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625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3353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 smtClean="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面向全校学生的境外交流高校（认可学分）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82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 smtClean="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澳大利亚</a:t>
                      </a:r>
                      <a:endParaRPr lang="en-US" altLang="zh-CN" dirty="0" smtClean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 smtClean="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   塔斯马亚大学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89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 smtClean="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日本</a:t>
                      </a:r>
                      <a:endParaRPr lang="en-US" altLang="zh-CN" dirty="0" smtClean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  </a:t>
                      </a:r>
                      <a:r>
                        <a:rPr lang="zh-CN" altLang="en-US" b="0" dirty="0" smtClean="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 北海道大学、 </a:t>
                      </a:r>
                      <a:r>
                        <a:rPr lang="zh-CN" altLang="en-US" sz="1800" b="0" kern="1200" dirty="0" smtClean="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岩手大学、 东北大学、 东京海洋大学、 </a:t>
                      </a:r>
                      <a:endParaRPr lang="en-US" altLang="zh-CN" sz="1800" b="0" kern="1200" dirty="0" smtClean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   </a:t>
                      </a:r>
                      <a:r>
                        <a:rPr lang="zh-CN" altLang="en-US" sz="1800" b="0" kern="1200" dirty="0" smtClean="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三</a:t>
                      </a:r>
                      <a:r>
                        <a:rPr lang="zh-CN" altLang="en-US" sz="1800" b="0" kern="1200" dirty="0" smtClean="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重大学、 高知大学</a:t>
                      </a:r>
                      <a:endParaRPr lang="zh-CN" altLang="en-US" b="0" dirty="0" smtClean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82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0" kern="1200" dirty="0" smtClean="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台湾</a:t>
                      </a:r>
                      <a:endParaRPr lang="en-US" altLang="zh-CN" sz="1800" b="0" kern="1200" dirty="0" smtClean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 </a:t>
                      </a:r>
                      <a:r>
                        <a:rPr lang="zh-CN" altLang="en-US" sz="1800" b="0" kern="1200" dirty="0" smtClean="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 海洋大学、 澎湖科技大学、 高雄科技大学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endParaRPr lang="zh-CN" altLang="en-US" b="0" dirty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4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0" kern="1200" dirty="0" smtClean="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韩国</a:t>
                      </a:r>
                      <a:endParaRPr lang="en-US" altLang="zh-CN" sz="1800" b="0" kern="1200" dirty="0" smtClean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 </a:t>
                      </a:r>
                      <a:r>
                        <a:rPr lang="zh-CN" altLang="en-US" sz="1800" b="0" kern="1200" dirty="0" smtClean="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 海洋海事大学、 仁荷大学、 釜庆大学</a:t>
                      </a:r>
                      <a:endParaRPr lang="zh-CN" altLang="en-US" b="0" dirty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82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0" kern="1200" dirty="0" smtClean="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欧盟</a:t>
                      </a:r>
                      <a:endParaRPr lang="en-US" altLang="zh-CN" sz="1800" b="0" kern="1200" dirty="0" smtClean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   Erasmus+</a:t>
                      </a:r>
                      <a:endParaRPr lang="zh-CN" altLang="en-US" b="0" dirty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 bwMode="auto">
          <a:xfrm>
            <a:off x="1438195" y="5714940"/>
            <a:ext cx="6172200" cy="9906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要学好语言（英语、日语、韩语）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考取相关的证书，尽早做准备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格 9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981200" y="1905000"/>
          <a:ext cx="6019800" cy="4749800"/>
        </p:xfrm>
        <a:graphic>
          <a:graphicData uri="http://schemas.openxmlformats.org/drawingml/2006/table">
            <a:tbl>
              <a:tblPr/>
              <a:tblGrid>
                <a:gridCol w="2006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6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6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学院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教务办公室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电话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生命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EC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生命</a:t>
                      </a: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B105-2</a:t>
                      </a:r>
                      <a:endParaRPr kumimoji="0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EC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61900406</a:t>
                      </a: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海洋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9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海洋</a:t>
                      </a:r>
                      <a:r>
                        <a:rPr kumimoji="0" lang="zh-CN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333</a:t>
                      </a: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9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61903812</a:t>
                      </a:r>
                      <a:endParaRPr kumimoji="0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食品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EC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食品</a:t>
                      </a:r>
                      <a:r>
                        <a:rPr kumimoji="0" lang="zh-CN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</a:t>
                      </a: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</a:t>
                      </a:r>
                      <a:r>
                        <a:rPr kumimoji="0" lang="zh-CN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</a:t>
                      </a:r>
                      <a:endParaRPr kumimoji="0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EC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61900367</a:t>
                      </a:r>
                      <a:endParaRPr kumimoji="0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生态环境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9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宋体" panose="02010600030101010101" pitchFamily="2" charset="-122"/>
                        </a:rPr>
                        <a:t>     </a:t>
                      </a:r>
                      <a:r>
                        <a:rPr kumimoji="0" lang="zh-CN" altLang="en-US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海洋楼</a:t>
                      </a:r>
                      <a:r>
                        <a:rPr kumimoji="0" lang="en-US" altLang="zh-CN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B306</a:t>
                      </a:r>
                      <a:endParaRPr kumimoji="0" lang="zh-CN" altLang="en-US" sz="2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9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61908337</a:t>
                      </a:r>
                      <a:endParaRPr kumimoji="0" lang="zh-CN" altLang="en-US" sz="2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经管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D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经管</a:t>
                      </a:r>
                      <a:r>
                        <a:rPr kumimoji="0" lang="zh-CN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219</a:t>
                      </a:r>
                      <a:endParaRPr kumimoji="0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D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61900862</a:t>
                      </a:r>
                      <a:endParaRPr kumimoji="0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工程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9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工程</a:t>
                      </a:r>
                      <a:r>
                        <a:rPr kumimoji="0" lang="zh-CN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313</a:t>
                      </a:r>
                      <a:endParaRPr kumimoji="0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9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61900806</a:t>
                      </a:r>
                      <a:endParaRPr kumimoji="0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信息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EC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信息</a:t>
                      </a:r>
                      <a:r>
                        <a:rPr kumimoji="0" lang="zh-CN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</a:t>
                      </a: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13</a:t>
                      </a:r>
                      <a:endParaRPr kumimoji="0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EC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61900612</a:t>
                      </a: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文法</a:t>
                      </a:r>
                      <a:endParaRPr kumimoji="0" 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9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苏友楼</a:t>
                      </a: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301</a:t>
                      </a:r>
                      <a:endParaRPr kumimoji="0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9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61900653</a:t>
                      </a:r>
                      <a:endParaRPr kumimoji="0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外语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EC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行政楼</a:t>
                      </a:r>
                      <a:r>
                        <a:rPr kumimoji="0" lang="zh-CN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</a:t>
                      </a: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</a:t>
                      </a:r>
                      <a:r>
                        <a:rPr kumimoji="0" lang="zh-CN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</a:t>
                      </a:r>
                      <a:endParaRPr kumimoji="0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EC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61900703</a:t>
                      </a:r>
                      <a:endParaRPr kumimoji="0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爱恩</a:t>
                      </a:r>
                      <a:endParaRPr kumimoji="0" 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EC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爱恩学院</a:t>
                      </a: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202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EC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61900793</a:t>
                      </a:r>
                      <a:endParaRPr kumimoji="0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47155" name="矩形 11"/>
          <p:cNvSpPr/>
          <p:nvPr/>
        </p:nvSpPr>
        <p:spPr>
          <a:xfrm>
            <a:off x="838200" y="1295400"/>
            <a:ext cx="6172200" cy="6096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ctr" anchorCtr="0"/>
          <a:lstStyle/>
          <a:p>
            <a:pPr algn="ctr"/>
            <a:r>
              <a:rPr lang="zh-CN" altLang="en-US" sz="28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相关教学问题，请咨询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学院教务办公室</a:t>
            </a:r>
            <a:r>
              <a:rPr lang="zh-CN" altLang="en-US" sz="28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/>
          <p:cNvSpPr>
            <a:spLocks noGrp="1"/>
          </p:cNvSpPr>
          <p:nvPr>
            <p:ph type="subTitle" idx="1"/>
          </p:nvPr>
        </p:nvSpPr>
        <p:spPr>
          <a:xfrm>
            <a:off x="681038" y="6157913"/>
            <a:ext cx="7772400" cy="471487"/>
          </a:xfrm>
        </p:spPr>
        <p:txBody>
          <a:bodyPr vert="horz" wrap="square" lIns="91440" tIns="45720" rIns="91440" bIns="45720" anchor="t" anchorCtr="0"/>
          <a:lstStyle/>
          <a:p>
            <a:pPr eaLnBrk="1" hangingPunct="1">
              <a:buSzTx/>
            </a:pP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上海海洋大学 教务处</a:t>
            </a:r>
            <a:endParaRPr lang="en-US" altLang="zh-CN" sz="2800" dirty="0">
              <a:latin typeface="华文新魏" panose="02010800040101010101" pitchFamily="2" charset="-122"/>
              <a:ea typeface="华文新魏" panose="02010800040101010101" pitchFamily="2" charset="-122"/>
              <a:cs typeface="+mn-cs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5181600" y="0"/>
            <a:ext cx="3962400" cy="9144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华文新魏" panose="02010800040101010101" pitchFamily="2" charset="-122"/>
              <a:ea typeface="华文新魏" panose="0201080004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2306320" y="1143000"/>
            <a:ext cx="4241165" cy="1327150"/>
          </a:xfrm>
          <a:prstGeom prst="rect">
            <a:avLst/>
          </a:prstGeom>
          <a:solidFill>
            <a:schemeClr val="tx2">
              <a:lumMod val="40000"/>
              <a:lumOff val="60000"/>
              <a:alpha val="0"/>
            </a:schemeClr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华文彩云" panose="02010800040101010101" pitchFamily="2" charset="-122"/>
                <a:ea typeface="华文彩云" panose="02010800040101010101" pitchFamily="2" charset="-122"/>
                <a:cs typeface="+mn-cs"/>
              </a:rPr>
              <a:t>新起点   新航程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6"/>
          <p:cNvSpPr/>
          <p:nvPr/>
        </p:nvSpPr>
        <p:spPr>
          <a:xfrm>
            <a:off x="2039938" y="381000"/>
            <a:ext cx="1884362" cy="33972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0" rIns="0" anchor="ctr" anchorCtr="0"/>
          <a:lstStyle/>
          <a:p>
            <a:pPr algn="ctr"/>
            <a:r>
              <a:rPr lang="zh-CN" altLang="en-US" sz="2000" b="1" dirty="0">
                <a:solidFill>
                  <a:srgbClr val="0A0A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新 生 入 学</a:t>
            </a:r>
          </a:p>
        </p:txBody>
      </p:sp>
      <p:sp>
        <p:nvSpPr>
          <p:cNvPr id="9" name="Rectangle 37"/>
          <p:cNvSpPr>
            <a:spLocks noChangeArrowheads="1"/>
          </p:cNvSpPr>
          <p:nvPr/>
        </p:nvSpPr>
        <p:spPr bwMode="auto">
          <a:xfrm>
            <a:off x="2057400" y="838200"/>
            <a:ext cx="1898650" cy="3016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algn="ctr">
            <a:solidFill>
              <a:schemeClr val="tx1"/>
            </a:solidFill>
            <a:miter lim="800000"/>
          </a:ln>
          <a:effectLst/>
        </p:spPr>
        <p:txBody>
          <a:bodyPr wrap="none" lIns="0" rIns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缴费、注册</a:t>
            </a:r>
          </a:p>
        </p:txBody>
      </p:sp>
      <p:sp>
        <p:nvSpPr>
          <p:cNvPr id="10" name="Rectangle 38"/>
          <p:cNvSpPr>
            <a:spLocks noChangeArrowheads="1"/>
          </p:cNvSpPr>
          <p:nvPr/>
        </p:nvSpPr>
        <p:spPr bwMode="auto">
          <a:xfrm>
            <a:off x="2039938" y="1778000"/>
            <a:ext cx="1884363" cy="330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lIns="0" rIns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考核</a:t>
            </a:r>
            <a:endParaRPr kumimoji="1" lang="en-US" altLang="zh-CN" sz="18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Rectangle 39"/>
          <p:cNvSpPr>
            <a:spLocks noChangeArrowheads="1"/>
          </p:cNvSpPr>
          <p:nvPr/>
        </p:nvSpPr>
        <p:spPr bwMode="auto">
          <a:xfrm>
            <a:off x="2039938" y="2243138"/>
            <a:ext cx="1884363" cy="32861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algn="ctr">
            <a:solidFill>
              <a:schemeClr val="tx1"/>
            </a:solidFill>
            <a:miter lim="800000"/>
          </a:ln>
          <a:effectLst/>
        </p:spPr>
        <p:txBody>
          <a:bodyPr wrap="none" lIns="0" rIns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取得成绩</a:t>
            </a:r>
          </a:p>
        </p:txBody>
      </p:sp>
      <p:sp>
        <p:nvSpPr>
          <p:cNvPr id="15365" name="Line 40"/>
          <p:cNvSpPr/>
          <p:nvPr/>
        </p:nvSpPr>
        <p:spPr>
          <a:xfrm>
            <a:off x="2946400" y="714375"/>
            <a:ext cx="0" cy="21113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5366" name="Line 41"/>
          <p:cNvSpPr/>
          <p:nvPr/>
        </p:nvSpPr>
        <p:spPr>
          <a:xfrm>
            <a:off x="2946400" y="1577975"/>
            <a:ext cx="0" cy="21113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5367" name="Line 42"/>
          <p:cNvSpPr/>
          <p:nvPr/>
        </p:nvSpPr>
        <p:spPr>
          <a:xfrm>
            <a:off x="2946400" y="1133475"/>
            <a:ext cx="3175" cy="17938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5368" name="Line 43"/>
          <p:cNvSpPr/>
          <p:nvPr/>
        </p:nvSpPr>
        <p:spPr>
          <a:xfrm>
            <a:off x="2946400" y="2109788"/>
            <a:ext cx="0" cy="14605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6" name="Rectangle 44"/>
          <p:cNvSpPr>
            <a:spLocks noChangeArrowheads="1"/>
          </p:cNvSpPr>
          <p:nvPr/>
        </p:nvSpPr>
        <p:spPr bwMode="auto">
          <a:xfrm>
            <a:off x="2039938" y="2776538"/>
            <a:ext cx="1884363" cy="3333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algn="ctr">
            <a:solidFill>
              <a:schemeClr val="tx1"/>
            </a:solidFill>
            <a:miter lim="800000"/>
          </a:ln>
          <a:effectLst/>
        </p:spPr>
        <p:txBody>
          <a:bodyPr wrap="none" lIns="0" rIns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学业状态检查</a:t>
            </a:r>
          </a:p>
        </p:txBody>
      </p:sp>
      <p:sp>
        <p:nvSpPr>
          <p:cNvPr id="15370" name="Rectangle 45"/>
          <p:cNvSpPr/>
          <p:nvPr/>
        </p:nvSpPr>
        <p:spPr>
          <a:xfrm>
            <a:off x="2209800" y="5867400"/>
            <a:ext cx="1295400" cy="533400"/>
          </a:xfrm>
          <a:prstGeom prst="rect">
            <a:avLst/>
          </a:prstGeom>
          <a:solidFill>
            <a:srgbClr val="333300"/>
          </a:solidFill>
          <a:ln w="9525" cap="flat" cmpd="sng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r>
              <a:rPr lang="zh-CN" altLang="en-US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结业证书</a:t>
            </a:r>
          </a:p>
        </p:txBody>
      </p:sp>
      <p:sp>
        <p:nvSpPr>
          <p:cNvPr id="15371" name="Line 46"/>
          <p:cNvSpPr/>
          <p:nvPr/>
        </p:nvSpPr>
        <p:spPr>
          <a:xfrm flipH="1">
            <a:off x="2946400" y="2576513"/>
            <a:ext cx="0" cy="2000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5372" name="Rectangle 47"/>
          <p:cNvSpPr/>
          <p:nvPr/>
        </p:nvSpPr>
        <p:spPr>
          <a:xfrm>
            <a:off x="3581400" y="5029200"/>
            <a:ext cx="369888" cy="138113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lstStyle/>
          <a:p>
            <a:r>
              <a:rPr lang="zh-CN" altLang="en-US" sz="1400" b="1" dirty="0">
                <a:solidFill>
                  <a:srgbClr val="002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符合</a:t>
            </a:r>
          </a:p>
        </p:txBody>
      </p:sp>
      <p:sp>
        <p:nvSpPr>
          <p:cNvPr id="15373" name="AutoShape 48"/>
          <p:cNvSpPr/>
          <p:nvPr/>
        </p:nvSpPr>
        <p:spPr>
          <a:xfrm>
            <a:off x="4953000" y="4953000"/>
            <a:ext cx="1395413" cy="838200"/>
          </a:xfrm>
          <a:prstGeom prst="diamond">
            <a:avLst/>
          </a:prstGeom>
          <a:solidFill>
            <a:srgbClr val="7030A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学位条例</a:t>
            </a:r>
          </a:p>
        </p:txBody>
      </p:sp>
      <p:sp>
        <p:nvSpPr>
          <p:cNvPr id="15374" name="Line 49"/>
          <p:cNvSpPr/>
          <p:nvPr/>
        </p:nvSpPr>
        <p:spPr>
          <a:xfrm>
            <a:off x="2895600" y="5638800"/>
            <a:ext cx="0" cy="2286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5375" name="Line 50"/>
          <p:cNvSpPr/>
          <p:nvPr/>
        </p:nvSpPr>
        <p:spPr>
          <a:xfrm>
            <a:off x="3657600" y="5334000"/>
            <a:ext cx="34925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5376" name="Rectangle 51"/>
          <p:cNvSpPr/>
          <p:nvPr/>
        </p:nvSpPr>
        <p:spPr>
          <a:xfrm>
            <a:off x="4038600" y="5029200"/>
            <a:ext cx="698500" cy="768350"/>
          </a:xfrm>
          <a:prstGeom prst="rect">
            <a:avLst/>
          </a:prstGeom>
          <a:solidFill>
            <a:srgbClr val="800000"/>
          </a:solidFill>
          <a:ln w="9525" cap="flat" cmpd="sng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r>
              <a:rPr lang="zh-CN" altLang="en-US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毕业</a:t>
            </a:r>
          </a:p>
          <a:p>
            <a:r>
              <a:rPr lang="zh-CN" altLang="en-US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证书</a:t>
            </a:r>
          </a:p>
        </p:txBody>
      </p:sp>
      <p:sp>
        <p:nvSpPr>
          <p:cNvPr id="15377" name="AutoShape 53"/>
          <p:cNvSpPr/>
          <p:nvPr/>
        </p:nvSpPr>
        <p:spPr>
          <a:xfrm>
            <a:off x="2057400" y="5029200"/>
            <a:ext cx="1638300" cy="635000"/>
          </a:xfrm>
          <a:prstGeom prst="diamond">
            <a:avLst/>
          </a:prstGeom>
          <a:solidFill>
            <a:srgbClr val="7030A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毕业条件</a:t>
            </a:r>
          </a:p>
        </p:txBody>
      </p:sp>
      <p:sp>
        <p:nvSpPr>
          <p:cNvPr id="15378" name="Line 54"/>
          <p:cNvSpPr/>
          <p:nvPr/>
        </p:nvSpPr>
        <p:spPr>
          <a:xfrm flipV="1">
            <a:off x="4724400" y="5410200"/>
            <a:ext cx="277813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5379" name="Line 55"/>
          <p:cNvSpPr/>
          <p:nvPr/>
        </p:nvSpPr>
        <p:spPr>
          <a:xfrm flipV="1">
            <a:off x="6324600" y="5334000"/>
            <a:ext cx="488950" cy="127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5380" name="Rectangle 56"/>
          <p:cNvSpPr/>
          <p:nvPr/>
        </p:nvSpPr>
        <p:spPr>
          <a:xfrm>
            <a:off x="6781800" y="4953000"/>
            <a:ext cx="696913" cy="714375"/>
          </a:xfrm>
          <a:prstGeom prst="rect">
            <a:avLst/>
          </a:prstGeom>
          <a:solidFill>
            <a:srgbClr val="800000"/>
          </a:solidFill>
          <a:ln w="9525" cap="flat" cmpd="sng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r>
              <a:rPr lang="zh-CN" altLang="en-US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学位</a:t>
            </a:r>
          </a:p>
          <a:p>
            <a:r>
              <a:rPr lang="zh-CN" altLang="en-US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证书</a:t>
            </a:r>
          </a:p>
        </p:txBody>
      </p:sp>
      <p:sp>
        <p:nvSpPr>
          <p:cNvPr id="29" name="Rectangle 57"/>
          <p:cNvSpPr>
            <a:spLocks noChangeArrowheads="1"/>
          </p:cNvSpPr>
          <p:nvPr/>
        </p:nvSpPr>
        <p:spPr bwMode="auto">
          <a:xfrm>
            <a:off x="2044700" y="1319213"/>
            <a:ext cx="1897063" cy="33178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algn="ctr">
            <a:solidFill>
              <a:schemeClr val="tx1"/>
            </a:solidFill>
            <a:miter lim="800000"/>
          </a:ln>
          <a:effectLst/>
        </p:spPr>
        <p:txBody>
          <a:bodyPr wrap="none" lIns="0" rIns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选课、上课</a:t>
            </a:r>
          </a:p>
        </p:txBody>
      </p:sp>
      <p:sp>
        <p:nvSpPr>
          <p:cNvPr id="15382" name="Rectangle 59"/>
          <p:cNvSpPr/>
          <p:nvPr/>
        </p:nvSpPr>
        <p:spPr>
          <a:xfrm>
            <a:off x="5367338" y="1308100"/>
            <a:ext cx="1487487" cy="331788"/>
          </a:xfrm>
          <a:prstGeom prst="rect">
            <a:avLst/>
          </a:prstGeom>
          <a:solidFill>
            <a:srgbClr val="FFCC00"/>
          </a:solidFill>
          <a:ln w="19050" cap="flat" cmpd="sng">
            <a:solidFill>
              <a:srgbClr val="0A0A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/>
            <a:r>
              <a:rPr lang="zh-CN" altLang="en-US" b="1" dirty="0">
                <a:solidFill>
                  <a:srgbClr val="D1052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重  修</a:t>
            </a:r>
          </a:p>
        </p:txBody>
      </p:sp>
      <p:sp>
        <p:nvSpPr>
          <p:cNvPr id="15383" name="Rectangle 60"/>
          <p:cNvSpPr/>
          <p:nvPr/>
        </p:nvSpPr>
        <p:spPr>
          <a:xfrm>
            <a:off x="7623175" y="2309813"/>
            <a:ext cx="987425" cy="509587"/>
          </a:xfrm>
          <a:prstGeom prst="rect">
            <a:avLst/>
          </a:prstGeom>
          <a:solidFill>
            <a:srgbClr val="99CCFF"/>
          </a:solidFill>
          <a:ln w="19050" cap="flat" cmpd="sng">
            <a:solidFill>
              <a:srgbClr val="0A0A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/>
            <a:r>
              <a:rPr lang="zh-CN" altLang="en-US" b="1" dirty="0">
                <a:solidFill>
                  <a:srgbClr val="D1052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补  考</a:t>
            </a:r>
          </a:p>
        </p:txBody>
      </p:sp>
      <p:sp>
        <p:nvSpPr>
          <p:cNvPr id="15384" name="AutoShape 61"/>
          <p:cNvSpPr/>
          <p:nvPr/>
        </p:nvSpPr>
        <p:spPr>
          <a:xfrm>
            <a:off x="5819775" y="2181225"/>
            <a:ext cx="1258888" cy="541338"/>
          </a:xfrm>
          <a:prstGeom prst="diamond">
            <a:avLst/>
          </a:prstGeom>
          <a:solidFill>
            <a:srgbClr val="7030A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补考</a:t>
            </a:r>
            <a:endParaRPr lang="en-US" altLang="zh-CN" sz="1600" b="1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资格</a:t>
            </a:r>
          </a:p>
        </p:txBody>
      </p:sp>
      <p:sp>
        <p:nvSpPr>
          <p:cNvPr id="15385" name="Line 62"/>
          <p:cNvSpPr/>
          <p:nvPr/>
        </p:nvSpPr>
        <p:spPr>
          <a:xfrm>
            <a:off x="6437313" y="1644650"/>
            <a:ext cx="0" cy="59848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</p:spPr>
      </p:sp>
      <p:sp>
        <p:nvSpPr>
          <p:cNvPr id="15386" name="Rectangle 63"/>
          <p:cNvSpPr/>
          <p:nvPr/>
        </p:nvSpPr>
        <p:spPr>
          <a:xfrm>
            <a:off x="6437313" y="1911350"/>
            <a:ext cx="109537" cy="211138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lstStyle/>
          <a:p>
            <a:r>
              <a:rPr lang="en-US" altLang="zh-CN" sz="1400" b="1" dirty="0">
                <a:solidFill>
                  <a:srgbClr val="002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</a:t>
            </a:r>
          </a:p>
        </p:txBody>
      </p:sp>
      <p:sp>
        <p:nvSpPr>
          <p:cNvPr id="15387" name="Line 64"/>
          <p:cNvSpPr/>
          <p:nvPr/>
        </p:nvSpPr>
        <p:spPr>
          <a:xfrm flipH="1" flipV="1">
            <a:off x="4008438" y="1446213"/>
            <a:ext cx="1292225" cy="158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5388" name="Line 65"/>
          <p:cNvSpPr/>
          <p:nvPr/>
        </p:nvSpPr>
        <p:spPr>
          <a:xfrm flipV="1">
            <a:off x="3924300" y="2443163"/>
            <a:ext cx="420688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5389" name="AutoShape 66"/>
          <p:cNvSpPr/>
          <p:nvPr/>
        </p:nvSpPr>
        <p:spPr>
          <a:xfrm>
            <a:off x="4386263" y="2133600"/>
            <a:ext cx="1100137" cy="625475"/>
          </a:xfrm>
          <a:prstGeom prst="diamond">
            <a:avLst/>
          </a:prstGeom>
          <a:solidFill>
            <a:srgbClr val="7030A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是否</a:t>
            </a:r>
            <a:endParaRPr lang="en-US" altLang="zh-CN" sz="1600" b="1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合格</a:t>
            </a:r>
          </a:p>
        </p:txBody>
      </p:sp>
      <p:sp>
        <p:nvSpPr>
          <p:cNvPr id="15390" name="Line 67"/>
          <p:cNvSpPr/>
          <p:nvPr/>
        </p:nvSpPr>
        <p:spPr>
          <a:xfrm flipV="1">
            <a:off x="6854825" y="1444625"/>
            <a:ext cx="5588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</p:spPr>
      </p:sp>
      <p:sp>
        <p:nvSpPr>
          <p:cNvPr id="15391" name="AutoShape 68"/>
          <p:cNvSpPr/>
          <p:nvPr/>
        </p:nvSpPr>
        <p:spPr>
          <a:xfrm>
            <a:off x="7405688" y="1162050"/>
            <a:ext cx="1255712" cy="561975"/>
          </a:xfrm>
          <a:prstGeom prst="diamond">
            <a:avLst/>
          </a:prstGeom>
          <a:solidFill>
            <a:srgbClr val="7030A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是否合格</a:t>
            </a:r>
          </a:p>
        </p:txBody>
      </p:sp>
      <p:sp>
        <p:nvSpPr>
          <p:cNvPr id="15392" name="Line 69"/>
          <p:cNvSpPr/>
          <p:nvPr/>
        </p:nvSpPr>
        <p:spPr>
          <a:xfrm flipH="1">
            <a:off x="8040688" y="1644650"/>
            <a:ext cx="0" cy="665163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</p:spPr>
      </p:sp>
      <p:sp>
        <p:nvSpPr>
          <p:cNvPr id="15393" name="Rectangle 70"/>
          <p:cNvSpPr/>
          <p:nvPr/>
        </p:nvSpPr>
        <p:spPr>
          <a:xfrm>
            <a:off x="7064375" y="1511300"/>
            <a:ext cx="209550" cy="131763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lstStyle/>
          <a:p>
            <a:r>
              <a:rPr lang="en-US" altLang="zh-CN" sz="1700" b="1" dirty="0">
                <a:solidFill>
                  <a:srgbClr val="002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</a:t>
            </a:r>
          </a:p>
        </p:txBody>
      </p:sp>
      <p:sp>
        <p:nvSpPr>
          <p:cNvPr id="15394" name="Line 71"/>
          <p:cNvSpPr/>
          <p:nvPr/>
        </p:nvSpPr>
        <p:spPr>
          <a:xfrm flipH="1">
            <a:off x="5389563" y="2443163"/>
            <a:ext cx="417512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</p:spPr>
      </p:sp>
      <p:sp>
        <p:nvSpPr>
          <p:cNvPr id="15395" name="Rectangle 72"/>
          <p:cNvSpPr/>
          <p:nvPr/>
        </p:nvSpPr>
        <p:spPr>
          <a:xfrm>
            <a:off x="5518150" y="2101850"/>
            <a:ext cx="111125" cy="211138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lstStyle/>
          <a:p>
            <a:r>
              <a:rPr lang="en-US" altLang="zh-CN" sz="1700" b="1" dirty="0">
                <a:solidFill>
                  <a:srgbClr val="002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</a:t>
            </a:r>
          </a:p>
        </p:txBody>
      </p:sp>
      <p:sp>
        <p:nvSpPr>
          <p:cNvPr id="15396" name="Line 73"/>
          <p:cNvSpPr/>
          <p:nvPr/>
        </p:nvSpPr>
        <p:spPr>
          <a:xfrm flipH="1">
            <a:off x="7064375" y="2443163"/>
            <a:ext cx="5588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</p:spPr>
      </p:sp>
      <p:sp>
        <p:nvSpPr>
          <p:cNvPr id="15397" name="Rectangle 74"/>
          <p:cNvSpPr/>
          <p:nvPr/>
        </p:nvSpPr>
        <p:spPr>
          <a:xfrm>
            <a:off x="7178675" y="2101850"/>
            <a:ext cx="301625" cy="23495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lstStyle/>
          <a:p>
            <a:r>
              <a:rPr lang="en-US" altLang="zh-CN" sz="1600" b="1" dirty="0">
                <a:solidFill>
                  <a:srgbClr val="002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endParaRPr lang="zh-CN" altLang="en-US" sz="1600" b="1" dirty="0">
              <a:solidFill>
                <a:srgbClr val="00206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1" name="Rectangle 75"/>
          <p:cNvSpPr>
            <a:spLocks noChangeArrowheads="1"/>
          </p:cNvSpPr>
          <p:nvPr/>
        </p:nvSpPr>
        <p:spPr bwMode="auto">
          <a:xfrm>
            <a:off x="2039938" y="3308350"/>
            <a:ext cx="1884363" cy="3349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algn="ctr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学 籍 处 理</a:t>
            </a:r>
          </a:p>
        </p:txBody>
      </p:sp>
      <p:sp>
        <p:nvSpPr>
          <p:cNvPr id="15399" name="Line 77"/>
          <p:cNvSpPr/>
          <p:nvPr/>
        </p:nvSpPr>
        <p:spPr>
          <a:xfrm flipH="1">
            <a:off x="2946400" y="3109913"/>
            <a:ext cx="0" cy="19843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0274" name="Oval 80"/>
          <p:cNvSpPr/>
          <p:nvPr/>
        </p:nvSpPr>
        <p:spPr>
          <a:xfrm>
            <a:off x="2209800" y="1219200"/>
            <a:ext cx="762000" cy="466725"/>
          </a:xfrm>
          <a:prstGeom prst="ellipse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endParaRPr lang="zh-CN" altLang="en-US" sz="2000" dirty="0">
              <a:solidFill>
                <a:srgbClr val="00206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75" name="Oval 82"/>
          <p:cNvSpPr/>
          <p:nvPr/>
        </p:nvSpPr>
        <p:spPr>
          <a:xfrm>
            <a:off x="1898650" y="754063"/>
            <a:ext cx="2095500" cy="425450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endParaRPr lang="zh-CN" altLang="en-US" dirty="0">
              <a:solidFill>
                <a:srgbClr val="00206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 useBgFill="1">
        <p:nvSpPr>
          <p:cNvPr id="10276" name="AutoShape 83"/>
          <p:cNvSpPr/>
          <p:nvPr/>
        </p:nvSpPr>
        <p:spPr>
          <a:xfrm>
            <a:off x="4310063" y="228600"/>
            <a:ext cx="2471737" cy="606425"/>
          </a:xfrm>
          <a:prstGeom prst="wedgeEllipseCallout">
            <a:avLst>
              <a:gd name="adj1" fmla="val -65852"/>
              <a:gd name="adj2" fmla="val 61782"/>
            </a:avLst>
          </a:prstGeom>
          <a:ln w="9525" cap="flat" cmpd="sng">
            <a:solidFill>
              <a:srgbClr val="FF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r>
              <a:rPr lang="zh-CN" altLang="en-US" sz="16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取得学籍的关键</a:t>
            </a:r>
          </a:p>
        </p:txBody>
      </p:sp>
      <p:sp>
        <p:nvSpPr>
          <p:cNvPr id="15403" name="Rectangle 85"/>
          <p:cNvSpPr/>
          <p:nvPr/>
        </p:nvSpPr>
        <p:spPr>
          <a:xfrm>
            <a:off x="7656513" y="3175000"/>
            <a:ext cx="1106487" cy="598488"/>
          </a:xfrm>
          <a:prstGeom prst="rect">
            <a:avLst/>
          </a:prstGeom>
          <a:solidFill>
            <a:srgbClr val="333333"/>
          </a:solidFill>
          <a:ln w="9525" cap="flat" cmpd="sng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退  学</a:t>
            </a: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肄业证明</a:t>
            </a:r>
          </a:p>
        </p:txBody>
      </p:sp>
      <p:sp>
        <p:nvSpPr>
          <p:cNvPr id="15404" name="Rectangle 86"/>
          <p:cNvSpPr/>
          <p:nvPr/>
        </p:nvSpPr>
        <p:spPr>
          <a:xfrm>
            <a:off x="6424613" y="3841750"/>
            <a:ext cx="222250" cy="141288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lstStyle/>
          <a:p>
            <a:r>
              <a:rPr lang="en-US" altLang="zh-CN" sz="1500" b="1" dirty="0">
                <a:solidFill>
                  <a:srgbClr val="002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</a:p>
        </p:txBody>
      </p:sp>
      <p:sp>
        <p:nvSpPr>
          <p:cNvPr id="15405" name="AutoShape 87"/>
          <p:cNvSpPr/>
          <p:nvPr/>
        </p:nvSpPr>
        <p:spPr>
          <a:xfrm>
            <a:off x="5948363" y="3109913"/>
            <a:ext cx="1533525" cy="663575"/>
          </a:xfrm>
          <a:prstGeom prst="diamond">
            <a:avLst/>
          </a:prstGeom>
          <a:solidFill>
            <a:srgbClr val="7030A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是否达到</a:t>
            </a:r>
            <a:r>
              <a:rPr lang="en-US" altLang="zh-CN" sz="1600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/>
            </a:r>
            <a:br>
              <a:rPr lang="en-US" altLang="zh-CN" sz="1600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</a:br>
            <a:r>
              <a:rPr lang="zh-CN" altLang="en-US" sz="1600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试读</a:t>
            </a:r>
          </a:p>
        </p:txBody>
      </p:sp>
      <p:sp>
        <p:nvSpPr>
          <p:cNvPr id="15406" name="Line 88"/>
          <p:cNvSpPr/>
          <p:nvPr/>
        </p:nvSpPr>
        <p:spPr>
          <a:xfrm flipH="1" flipV="1">
            <a:off x="6726238" y="3744913"/>
            <a:ext cx="0" cy="34448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</p:spPr>
      </p:sp>
      <p:sp>
        <p:nvSpPr>
          <p:cNvPr id="15407" name="Rectangle 89"/>
          <p:cNvSpPr/>
          <p:nvPr/>
        </p:nvSpPr>
        <p:spPr>
          <a:xfrm>
            <a:off x="8235950" y="4648200"/>
            <a:ext cx="222250" cy="141288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lstStyle/>
          <a:p>
            <a:r>
              <a:rPr lang="en-US" altLang="zh-CN" sz="1700" b="1" dirty="0">
                <a:solidFill>
                  <a:srgbClr val="002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</a:p>
        </p:txBody>
      </p:sp>
      <p:sp>
        <p:nvSpPr>
          <p:cNvPr id="15408" name="AutoShape 90"/>
          <p:cNvSpPr/>
          <p:nvPr/>
        </p:nvSpPr>
        <p:spPr>
          <a:xfrm>
            <a:off x="4386263" y="3048000"/>
            <a:ext cx="1282700" cy="769938"/>
          </a:xfrm>
          <a:prstGeom prst="diamond">
            <a:avLst/>
          </a:prstGeom>
          <a:solidFill>
            <a:srgbClr val="7030A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是否达到</a:t>
            </a:r>
          </a:p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学业警告</a:t>
            </a:r>
          </a:p>
        </p:txBody>
      </p:sp>
      <p:sp>
        <p:nvSpPr>
          <p:cNvPr id="15409" name="Rectangle 91"/>
          <p:cNvSpPr/>
          <p:nvPr/>
        </p:nvSpPr>
        <p:spPr>
          <a:xfrm>
            <a:off x="5656263" y="3241675"/>
            <a:ext cx="222250" cy="141288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lstStyle/>
          <a:p>
            <a:r>
              <a:rPr lang="en-US" altLang="zh-CN" sz="1500" b="1" dirty="0">
                <a:solidFill>
                  <a:srgbClr val="002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</a:p>
        </p:txBody>
      </p:sp>
      <p:sp>
        <p:nvSpPr>
          <p:cNvPr id="15410" name="Line 92"/>
          <p:cNvSpPr/>
          <p:nvPr/>
        </p:nvSpPr>
        <p:spPr>
          <a:xfrm flipH="1">
            <a:off x="5668963" y="3441700"/>
            <a:ext cx="280987" cy="158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</p:spPr>
      </p:sp>
      <p:sp>
        <p:nvSpPr>
          <p:cNvPr id="15411" name="Line 93"/>
          <p:cNvSpPr/>
          <p:nvPr/>
        </p:nvSpPr>
        <p:spPr>
          <a:xfrm flipV="1">
            <a:off x="3924300" y="3441700"/>
            <a:ext cx="4191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5412" name="AutoShape 94"/>
          <p:cNvSpPr/>
          <p:nvPr/>
        </p:nvSpPr>
        <p:spPr>
          <a:xfrm>
            <a:off x="7481888" y="4040188"/>
            <a:ext cx="1501775" cy="530225"/>
          </a:xfrm>
          <a:prstGeom prst="diamond">
            <a:avLst/>
          </a:prstGeom>
          <a:solidFill>
            <a:srgbClr val="7030A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是否解除</a:t>
            </a:r>
          </a:p>
        </p:txBody>
      </p:sp>
      <p:sp>
        <p:nvSpPr>
          <p:cNvPr id="15413" name="Rectangle 95"/>
          <p:cNvSpPr/>
          <p:nvPr/>
        </p:nvSpPr>
        <p:spPr>
          <a:xfrm>
            <a:off x="5181600" y="3810000"/>
            <a:ext cx="209550" cy="20002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lstStyle/>
          <a:p>
            <a:r>
              <a:rPr lang="en-US" altLang="zh-CN" sz="1700" b="1" dirty="0">
                <a:solidFill>
                  <a:srgbClr val="002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</a:t>
            </a:r>
          </a:p>
        </p:txBody>
      </p:sp>
      <p:sp>
        <p:nvSpPr>
          <p:cNvPr id="15414" name="Rectangle 96"/>
          <p:cNvSpPr/>
          <p:nvPr/>
        </p:nvSpPr>
        <p:spPr>
          <a:xfrm>
            <a:off x="6199188" y="4059238"/>
            <a:ext cx="935037" cy="487362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r>
              <a:rPr lang="zh-CN" altLang="en-US" sz="1600" b="1" dirty="0">
                <a:solidFill>
                  <a:srgbClr val="D1052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试读一年</a:t>
            </a:r>
          </a:p>
        </p:txBody>
      </p:sp>
      <p:sp>
        <p:nvSpPr>
          <p:cNvPr id="15415" name="Line 97"/>
          <p:cNvSpPr/>
          <p:nvPr/>
        </p:nvSpPr>
        <p:spPr>
          <a:xfrm flipV="1">
            <a:off x="8181975" y="3773488"/>
            <a:ext cx="0" cy="26828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5416" name="Line 98"/>
          <p:cNvSpPr/>
          <p:nvPr/>
        </p:nvSpPr>
        <p:spPr>
          <a:xfrm>
            <a:off x="7162800" y="4267200"/>
            <a:ext cx="2794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5417" name="Rectangle 99"/>
          <p:cNvSpPr/>
          <p:nvPr/>
        </p:nvSpPr>
        <p:spPr>
          <a:xfrm>
            <a:off x="8181975" y="3841750"/>
            <a:ext cx="209550" cy="20002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lstStyle/>
          <a:p>
            <a:r>
              <a:rPr lang="en-US" altLang="zh-CN" sz="1700" b="1" dirty="0">
                <a:solidFill>
                  <a:srgbClr val="002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</a:t>
            </a:r>
          </a:p>
        </p:txBody>
      </p:sp>
      <p:sp>
        <p:nvSpPr>
          <p:cNvPr id="15418" name="Line 100"/>
          <p:cNvSpPr/>
          <p:nvPr/>
        </p:nvSpPr>
        <p:spPr>
          <a:xfrm>
            <a:off x="8159750" y="4572000"/>
            <a:ext cx="0" cy="33337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5419" name="Text Box 101"/>
          <p:cNvSpPr txBox="1"/>
          <p:nvPr/>
        </p:nvSpPr>
        <p:spPr>
          <a:xfrm>
            <a:off x="7707313" y="4878388"/>
            <a:ext cx="1222375" cy="3381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600" b="1" dirty="0">
                <a:solidFill>
                  <a:srgbClr val="002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继续学习</a:t>
            </a:r>
          </a:p>
        </p:txBody>
      </p:sp>
      <p:sp>
        <p:nvSpPr>
          <p:cNvPr id="15420" name="Line 102"/>
          <p:cNvSpPr/>
          <p:nvPr/>
        </p:nvSpPr>
        <p:spPr>
          <a:xfrm>
            <a:off x="5029200" y="3810000"/>
            <a:ext cx="0" cy="2286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5421" name="Text Box 103"/>
          <p:cNvSpPr txBox="1"/>
          <p:nvPr/>
        </p:nvSpPr>
        <p:spPr>
          <a:xfrm>
            <a:off x="4572000" y="4038600"/>
            <a:ext cx="1255713" cy="3667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2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继续学习</a:t>
            </a:r>
          </a:p>
        </p:txBody>
      </p:sp>
      <p:sp>
        <p:nvSpPr>
          <p:cNvPr id="15422" name="Rectangle 104"/>
          <p:cNvSpPr/>
          <p:nvPr/>
        </p:nvSpPr>
        <p:spPr>
          <a:xfrm>
            <a:off x="2057400" y="5638800"/>
            <a:ext cx="488950" cy="13335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lstStyle/>
          <a:p>
            <a:r>
              <a:rPr lang="zh-CN" altLang="en-US" sz="1400" b="1" dirty="0">
                <a:solidFill>
                  <a:srgbClr val="002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不符合</a:t>
            </a:r>
          </a:p>
        </p:txBody>
      </p:sp>
      <p:sp>
        <p:nvSpPr>
          <p:cNvPr id="15423" name="Rectangle 107"/>
          <p:cNvSpPr/>
          <p:nvPr/>
        </p:nvSpPr>
        <p:spPr>
          <a:xfrm>
            <a:off x="6324600" y="5029200"/>
            <a:ext cx="368300" cy="138113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lstStyle/>
          <a:p>
            <a:r>
              <a:rPr lang="zh-CN" altLang="en-US" sz="1400" b="1" dirty="0">
                <a:solidFill>
                  <a:srgbClr val="002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符合</a:t>
            </a:r>
          </a:p>
        </p:txBody>
      </p:sp>
      <p:sp>
        <p:nvSpPr>
          <p:cNvPr id="15424" name="Line 113"/>
          <p:cNvSpPr/>
          <p:nvPr/>
        </p:nvSpPr>
        <p:spPr>
          <a:xfrm flipV="1">
            <a:off x="1752600" y="1447800"/>
            <a:ext cx="3048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5425" name="Line 114"/>
          <p:cNvSpPr/>
          <p:nvPr/>
        </p:nvSpPr>
        <p:spPr>
          <a:xfrm flipH="1">
            <a:off x="4267200" y="4191000"/>
            <a:ext cx="3429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5426" name="AutoShape 117"/>
          <p:cNvSpPr/>
          <p:nvPr/>
        </p:nvSpPr>
        <p:spPr>
          <a:xfrm>
            <a:off x="1143000" y="2895600"/>
            <a:ext cx="611188" cy="1476375"/>
          </a:xfrm>
          <a:prstGeom prst="diamond">
            <a:avLst/>
          </a:prstGeom>
          <a:solidFill>
            <a:srgbClr val="7030A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学</a:t>
            </a: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习</a:t>
            </a: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年</a:t>
            </a: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限</a:t>
            </a:r>
          </a:p>
        </p:txBody>
      </p:sp>
      <p:sp>
        <p:nvSpPr>
          <p:cNvPr id="15427" name="Line 118"/>
          <p:cNvSpPr/>
          <p:nvPr/>
        </p:nvSpPr>
        <p:spPr>
          <a:xfrm flipV="1">
            <a:off x="1447800" y="1447800"/>
            <a:ext cx="0" cy="14478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428" name="Line 119"/>
          <p:cNvSpPr/>
          <p:nvPr/>
        </p:nvSpPr>
        <p:spPr>
          <a:xfrm flipV="1">
            <a:off x="1447800" y="1446213"/>
            <a:ext cx="311150" cy="158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429" name="Rectangle 120"/>
          <p:cNvSpPr/>
          <p:nvPr/>
        </p:nvSpPr>
        <p:spPr>
          <a:xfrm>
            <a:off x="1066800" y="2286000"/>
            <a:ext cx="301625" cy="627063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lstStyle/>
          <a:p>
            <a:r>
              <a:rPr lang="zh-CN" altLang="en-US" sz="1600" b="1" dirty="0">
                <a:solidFill>
                  <a:srgbClr val="002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未</a:t>
            </a:r>
          </a:p>
          <a:p>
            <a:r>
              <a:rPr lang="zh-CN" altLang="en-US" sz="1600" b="1" dirty="0">
                <a:solidFill>
                  <a:srgbClr val="002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超</a:t>
            </a:r>
          </a:p>
          <a:p>
            <a:r>
              <a:rPr lang="zh-CN" altLang="en-US" sz="1600" b="1" dirty="0">
                <a:solidFill>
                  <a:srgbClr val="002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出</a:t>
            </a:r>
          </a:p>
        </p:txBody>
      </p:sp>
      <p:sp useBgFill="1">
        <p:nvSpPr>
          <p:cNvPr id="10243" name="AutoShape 83"/>
          <p:cNvSpPr/>
          <p:nvPr/>
        </p:nvSpPr>
        <p:spPr>
          <a:xfrm>
            <a:off x="457200" y="381000"/>
            <a:ext cx="1447800" cy="1143000"/>
          </a:xfrm>
          <a:prstGeom prst="wedgeEllipseCallout">
            <a:avLst>
              <a:gd name="adj1" fmla="val 71981"/>
              <a:gd name="adj2" fmla="val 44009"/>
            </a:avLst>
          </a:prstGeom>
          <a:ln w="9525" cap="flat" cmpd="sng">
            <a:solidFill>
              <a:srgbClr val="FF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r>
              <a:rPr lang="zh-CN" altLang="en-US" sz="16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参加教学过程的首要环节</a:t>
            </a:r>
          </a:p>
        </p:txBody>
      </p:sp>
      <p:sp>
        <p:nvSpPr>
          <p:cNvPr id="15431" name="日期占位符 3"/>
          <p:cNvSpPr>
            <a:spLocks noGrp="1"/>
          </p:cNvSpPr>
          <p:nvPr>
            <p:ph type="dt" sz="half" idx="2"/>
          </p:nvPr>
        </p:nvSpPr>
        <p:spPr>
          <a:xfrm>
            <a:off x="6553200" y="6324600"/>
            <a:ext cx="2362200" cy="320675"/>
          </a:xfrm>
        </p:spPr>
        <p:txBody>
          <a:bodyPr wrap="square" lIns="91440" tIns="45720" rIns="91440" bIns="4572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zh-CN" altLang="en-US" sz="1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上海海洋大学 教务处</a:t>
            </a:r>
            <a:endParaRPr lang="en-US" altLang="zh-CN" sz="1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8" name="Rectangle 80"/>
          <p:cNvSpPr>
            <a:spLocks noChangeArrowheads="1"/>
          </p:cNvSpPr>
          <p:nvPr/>
        </p:nvSpPr>
        <p:spPr bwMode="auto">
          <a:xfrm>
            <a:off x="209550" y="1724025"/>
            <a:ext cx="546100" cy="33067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学习流程示意</a:t>
            </a:r>
          </a:p>
        </p:txBody>
      </p:sp>
      <p:sp>
        <p:nvSpPr>
          <p:cNvPr id="15433" name="Rectangle 75"/>
          <p:cNvSpPr/>
          <p:nvPr/>
        </p:nvSpPr>
        <p:spPr>
          <a:xfrm>
            <a:off x="2057400" y="4114800"/>
            <a:ext cx="2112963" cy="487363"/>
          </a:xfrm>
          <a:prstGeom prst="rect">
            <a:avLst/>
          </a:prstGeom>
          <a:solidFill>
            <a:schemeClr val="hlink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/>
            <a:r>
              <a:rPr lang="zh-CN" altLang="en-US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进入毕业年级</a:t>
            </a:r>
          </a:p>
          <a:p>
            <a:pPr algn="ctr"/>
            <a:r>
              <a:rPr lang="zh-CN" altLang="en-US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提出毕业申请</a:t>
            </a:r>
          </a:p>
        </p:txBody>
      </p:sp>
      <p:sp>
        <p:nvSpPr>
          <p:cNvPr id="9291" name="Line 102"/>
          <p:cNvSpPr>
            <a:spLocks noChangeShapeType="1"/>
          </p:cNvSpPr>
          <p:nvPr/>
        </p:nvSpPr>
        <p:spPr bwMode="auto">
          <a:xfrm flipH="1">
            <a:off x="1371600" y="60198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ffectLst>
            <a:outerShdw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292" name="Line 103"/>
          <p:cNvSpPr>
            <a:spLocks noChangeShapeType="1"/>
          </p:cNvSpPr>
          <p:nvPr/>
        </p:nvSpPr>
        <p:spPr bwMode="auto">
          <a:xfrm flipV="1">
            <a:off x="1447800" y="43434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ffectLst>
            <a:outerShdw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293" name="Line 105"/>
          <p:cNvSpPr>
            <a:spLocks noChangeShapeType="1"/>
          </p:cNvSpPr>
          <p:nvPr/>
        </p:nvSpPr>
        <p:spPr bwMode="auto">
          <a:xfrm>
            <a:off x="2895600" y="4572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ffectLst>
            <a:outerShdw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4" grpId="0" animBg="1"/>
      <p:bldP spid="10275" grpId="0" animBg="1"/>
      <p:bldP spid="10276" grpId="0" animBg="1"/>
      <p:bldP spid="1024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4"/>
          <p:cNvSpPr txBox="1"/>
          <p:nvPr/>
        </p:nvSpPr>
        <p:spPr>
          <a:xfrm>
            <a:off x="223838" y="2133600"/>
            <a:ext cx="615950" cy="3671888"/>
          </a:xfrm>
          <a:prstGeom prst="rect">
            <a:avLst/>
          </a:prstGeom>
          <a:noFill/>
          <a:ln w="9525">
            <a:noFill/>
          </a:ln>
        </p:spPr>
        <p:txBody>
          <a:bodyPr vert="eaVert"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缴 费   注 册</a:t>
            </a:r>
          </a:p>
        </p:txBody>
      </p:sp>
      <p:sp>
        <p:nvSpPr>
          <p:cNvPr id="9" name="Rectangle 37"/>
          <p:cNvSpPr>
            <a:spLocks noChangeArrowheads="1"/>
          </p:cNvSpPr>
          <p:nvPr/>
        </p:nvSpPr>
        <p:spPr bwMode="auto">
          <a:xfrm>
            <a:off x="2895591" y="1676391"/>
            <a:ext cx="5867400" cy="7112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miter lim="800000"/>
          </a:ln>
        </p:spPr>
        <p:txBody>
          <a:bodyPr wrap="none" lIns="0" rIns="0" anchor="ctr"/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每学期开学时，学生应按学校规定办理注册手续。</a:t>
            </a:r>
          </a:p>
        </p:txBody>
      </p:sp>
      <p:sp>
        <p:nvSpPr>
          <p:cNvPr id="3" name="Rectangle 37"/>
          <p:cNvSpPr>
            <a:spLocks noChangeArrowheads="1"/>
          </p:cNvSpPr>
          <p:nvPr/>
        </p:nvSpPr>
        <p:spPr bwMode="auto">
          <a:xfrm>
            <a:off x="2895600" y="2743191"/>
            <a:ext cx="6049962" cy="16764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miter lim="800000"/>
          </a:ln>
        </p:spPr>
        <p:txBody>
          <a:bodyPr wrap="none" lIns="0" rIns="0" anchor="ctr"/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1.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未按学校规定缴纳学费</a:t>
            </a:r>
            <a:r>
              <a:rPr kumimoji="1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(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含学分费</a:t>
            </a:r>
            <a:r>
              <a:rPr kumimoji="1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)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或其他不符合注册条件者</a:t>
            </a:r>
            <a:endParaRPr kumimoji="1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不予注册。</a:t>
            </a:r>
            <a:endParaRPr kumimoji="1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2.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不能如期注册者，应当履行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暂缓注册手续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（病假要凭医院证明</a:t>
            </a:r>
            <a:endParaRPr kumimoji="1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并经校门诊部认可）。</a:t>
            </a:r>
            <a:endParaRPr kumimoji="1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3.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家庭经济困难的学生可以申请国家助学贷款或者申请其他形式</a:t>
            </a:r>
            <a:endParaRPr kumimoji="1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资助，办理有关手续后注册。</a:t>
            </a:r>
            <a:endParaRPr kumimoji="1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Rectangle 37"/>
          <p:cNvSpPr>
            <a:spLocks noChangeArrowheads="1"/>
          </p:cNvSpPr>
          <p:nvPr/>
        </p:nvSpPr>
        <p:spPr bwMode="auto">
          <a:xfrm>
            <a:off x="2916238" y="4800600"/>
            <a:ext cx="5694362" cy="12207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miter lim="800000"/>
          </a:ln>
        </p:spPr>
        <p:txBody>
          <a:bodyPr wrap="none" lIns="0" rIns="0" anchor="ctr"/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1.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未办理暂缓注册手续者，从每学期开学应注册日期起，</a:t>
            </a:r>
            <a:endParaRPr kumimoji="1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两周内未完成注册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，按自动退学处理。</a:t>
            </a:r>
            <a:endParaRPr kumimoji="1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2.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办理暂缓注册手续者，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在学校批复同意延迟的注册日期后</a:t>
            </a:r>
            <a:endParaRPr kumimoji="1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仍未完成注册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，按自动退学处理。</a:t>
            </a:r>
          </a:p>
        </p:txBody>
      </p:sp>
      <p:sp>
        <p:nvSpPr>
          <p:cNvPr id="16389" name="AutoShape 12"/>
          <p:cNvSpPr/>
          <p:nvPr/>
        </p:nvSpPr>
        <p:spPr>
          <a:xfrm>
            <a:off x="1066800" y="1828800"/>
            <a:ext cx="1439863" cy="381000"/>
          </a:xfrm>
          <a:prstGeom prst="wedgeRectCallout">
            <a:avLst>
              <a:gd name="adj1" fmla="val 71514"/>
              <a:gd name="adj2" fmla="val 20944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/>
          <a:lstStyle/>
          <a:p>
            <a:pPr algn="ctr"/>
            <a:r>
              <a:rPr lang="zh-CN" altLang="en-US" sz="16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注册规定</a:t>
            </a:r>
          </a:p>
        </p:txBody>
      </p:sp>
      <p:sp>
        <p:nvSpPr>
          <p:cNvPr id="16390" name="AutoShape 14"/>
          <p:cNvSpPr/>
          <p:nvPr/>
        </p:nvSpPr>
        <p:spPr>
          <a:xfrm>
            <a:off x="1066800" y="3352800"/>
            <a:ext cx="1439863" cy="381000"/>
          </a:xfrm>
          <a:prstGeom prst="wedgeRectCallout">
            <a:avLst>
              <a:gd name="adj1" fmla="val 71361"/>
              <a:gd name="adj2" fmla="val 22468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/>
          <a:lstStyle/>
          <a:p>
            <a:pPr algn="ctr"/>
            <a:r>
              <a:rPr lang="zh-CN" altLang="en-US" sz="16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注意事项</a:t>
            </a:r>
          </a:p>
        </p:txBody>
      </p:sp>
      <p:sp>
        <p:nvSpPr>
          <p:cNvPr id="16391" name="AutoShape 16"/>
          <p:cNvSpPr/>
          <p:nvPr/>
        </p:nvSpPr>
        <p:spPr>
          <a:xfrm>
            <a:off x="1066800" y="5334000"/>
            <a:ext cx="1516063" cy="381000"/>
          </a:xfrm>
          <a:prstGeom prst="wedgeRectCallout">
            <a:avLst>
              <a:gd name="adj1" fmla="val 68745"/>
              <a:gd name="adj2" fmla="val 17847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/>
          <a:lstStyle/>
          <a:p>
            <a:pPr algn="ctr"/>
            <a:r>
              <a:rPr lang="zh-CN" altLang="en-US" sz="16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逾期未注册 </a:t>
            </a:r>
          </a:p>
        </p:txBody>
      </p:sp>
      <p:sp>
        <p:nvSpPr>
          <p:cNvPr id="16392" name="Rectangle 17"/>
          <p:cNvSpPr/>
          <p:nvPr/>
        </p:nvSpPr>
        <p:spPr>
          <a:xfrm>
            <a:off x="1143000" y="6237288"/>
            <a:ext cx="7620000" cy="360362"/>
          </a:xfrm>
          <a:prstGeom prst="rect">
            <a:avLst/>
          </a:prstGeom>
          <a:gradFill rotWithShape="1">
            <a:gsLst>
              <a:gs pos="0">
                <a:srgbClr val="FFEFD1">
                  <a:alpha val="100000"/>
                </a:srgbClr>
              </a:gs>
              <a:gs pos="64999">
                <a:srgbClr val="F0EBD5">
                  <a:alpha val="100000"/>
                </a:srgbClr>
              </a:gs>
              <a:gs pos="100000">
                <a:srgbClr val="D1C39F">
                  <a:alpha val="100000"/>
                </a:srgbClr>
              </a:gs>
            </a:gsLst>
            <a:lin ang="16200000"/>
            <a:tileRect/>
          </a:gradFill>
          <a:ln w="9525">
            <a:noFill/>
          </a:ln>
        </p:spPr>
        <p:txBody>
          <a:bodyPr wrap="none" anchor="ctr" anchorCtr="0"/>
          <a:lstStyle/>
          <a:p>
            <a:pPr algn="ctr"/>
            <a:r>
              <a:rPr lang="zh-CN" altLang="en-US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详见</a:t>
            </a:r>
            <a:r>
              <a:rPr lang="en-US" altLang="zh-CN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《</a:t>
            </a:r>
            <a:r>
              <a:rPr lang="zh-CN" altLang="en-US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上海海洋大学本科生学籍管理条例</a:t>
            </a:r>
            <a:r>
              <a:rPr lang="en-US" altLang="zh-CN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》</a:t>
            </a:r>
          </a:p>
        </p:txBody>
      </p:sp>
      <p:sp>
        <p:nvSpPr>
          <p:cNvPr id="16393" name="Rectangle 13"/>
          <p:cNvSpPr/>
          <p:nvPr/>
        </p:nvSpPr>
        <p:spPr>
          <a:xfrm>
            <a:off x="1066800" y="152400"/>
            <a:ext cx="6629400" cy="6858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prstShdw prst="shdw12" dir="16200000">
              <a:schemeClr val="bg2">
                <a:alpha val="50000"/>
              </a:schemeClr>
            </a:prstShdw>
          </a:effectLst>
        </p:spPr>
        <p:txBody>
          <a:bodyPr wrap="none" anchor="ctr" anchorCtr="0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（二）教学相关事务详解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4"/>
          <p:cNvSpPr txBox="1"/>
          <p:nvPr/>
        </p:nvSpPr>
        <p:spPr>
          <a:xfrm>
            <a:off x="152400" y="2209800"/>
            <a:ext cx="615950" cy="3671888"/>
          </a:xfrm>
          <a:prstGeom prst="rect">
            <a:avLst/>
          </a:prstGeom>
          <a:noFill/>
          <a:ln w="9525">
            <a:noFill/>
          </a:ln>
        </p:spPr>
        <p:txBody>
          <a:bodyPr vert="eaVert"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选 课</a:t>
            </a:r>
          </a:p>
        </p:txBody>
      </p:sp>
      <p:sp>
        <p:nvSpPr>
          <p:cNvPr id="17410" name="AutoShape 5"/>
          <p:cNvSpPr/>
          <p:nvPr/>
        </p:nvSpPr>
        <p:spPr>
          <a:xfrm>
            <a:off x="914400" y="1752600"/>
            <a:ext cx="1439863" cy="431800"/>
          </a:xfrm>
          <a:prstGeom prst="wedgeRectCallout">
            <a:avLst>
              <a:gd name="adj1" fmla="val 65532"/>
              <a:gd name="adj2" fmla="val 25931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/>
          <a:lstStyle/>
          <a:p>
            <a:pPr algn="ctr"/>
            <a:r>
              <a:rPr lang="zh-CN" altLang="en-US" sz="16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选课依据</a:t>
            </a:r>
          </a:p>
        </p:txBody>
      </p:sp>
      <p:sp>
        <p:nvSpPr>
          <p:cNvPr id="17411" name="AutoShape 6"/>
          <p:cNvSpPr/>
          <p:nvPr/>
        </p:nvSpPr>
        <p:spPr>
          <a:xfrm>
            <a:off x="914400" y="3048000"/>
            <a:ext cx="1439863" cy="431800"/>
          </a:xfrm>
          <a:prstGeom prst="wedgeRectCallout">
            <a:avLst>
              <a:gd name="adj1" fmla="val 64042"/>
              <a:gd name="adj2" fmla="val 23440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/>
          <a:lstStyle/>
          <a:p>
            <a:pPr algn="ctr"/>
            <a:r>
              <a:rPr lang="zh-CN" altLang="en-US" sz="16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选课时间</a:t>
            </a:r>
          </a:p>
        </p:txBody>
      </p:sp>
      <p:sp>
        <p:nvSpPr>
          <p:cNvPr id="9" name="Rectangle 37"/>
          <p:cNvSpPr>
            <a:spLocks noChangeArrowheads="1"/>
          </p:cNvSpPr>
          <p:nvPr/>
        </p:nvSpPr>
        <p:spPr bwMode="auto">
          <a:xfrm>
            <a:off x="2666991" y="1143000"/>
            <a:ext cx="6019800" cy="143986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miter lim="800000"/>
          </a:ln>
        </p:spPr>
        <p:txBody>
          <a:bodyPr wrap="none" lIns="0" rIns="0" anchor="ctr"/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依据专业培养方案（或个人培养计划），结合下列情况，确定个人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学期选课。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1.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本专业教学计划和当学期选课指南。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2.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本人已修课程情况。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3.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指导教师意见。</a:t>
            </a:r>
          </a:p>
        </p:txBody>
      </p:sp>
      <p:sp>
        <p:nvSpPr>
          <p:cNvPr id="17413" name="Rectangle 10"/>
          <p:cNvSpPr/>
          <p:nvPr/>
        </p:nvSpPr>
        <p:spPr>
          <a:xfrm>
            <a:off x="914400" y="6237288"/>
            <a:ext cx="7834313" cy="360362"/>
          </a:xfrm>
          <a:prstGeom prst="rect">
            <a:avLst/>
          </a:prstGeom>
          <a:gradFill rotWithShape="1">
            <a:gsLst>
              <a:gs pos="0">
                <a:srgbClr val="FFEFD1">
                  <a:alpha val="100000"/>
                </a:srgbClr>
              </a:gs>
              <a:gs pos="64999">
                <a:srgbClr val="F0EBD5">
                  <a:alpha val="100000"/>
                </a:srgbClr>
              </a:gs>
              <a:gs pos="100000">
                <a:srgbClr val="D1C39F">
                  <a:alpha val="100000"/>
                </a:srgbClr>
              </a:gs>
            </a:gsLst>
            <a:lin ang="16200000"/>
            <a:tileRect/>
          </a:gradFill>
          <a:ln w="9525">
            <a:noFill/>
          </a:ln>
        </p:spPr>
        <p:txBody>
          <a:bodyPr wrap="none" anchor="ctr" anchorCtr="0"/>
          <a:lstStyle/>
          <a:p>
            <a:pPr algn="ctr"/>
            <a:r>
              <a:rPr lang="zh-CN" altLang="en-US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详见</a:t>
            </a:r>
            <a:r>
              <a:rPr lang="en-US" altLang="zh-CN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《</a:t>
            </a:r>
            <a:r>
              <a:rPr lang="zh-CN" altLang="en-US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上海海洋大学本科生选课、退课、免听、免修课程实施细则</a:t>
            </a:r>
            <a:r>
              <a:rPr lang="en-US" altLang="zh-CN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》</a:t>
            </a:r>
          </a:p>
        </p:txBody>
      </p:sp>
      <p:sp>
        <p:nvSpPr>
          <p:cNvPr id="2" name="Rectangle 37"/>
          <p:cNvSpPr>
            <a:spLocks noChangeArrowheads="1"/>
          </p:cNvSpPr>
          <p:nvPr/>
        </p:nvSpPr>
        <p:spPr bwMode="auto">
          <a:xfrm>
            <a:off x="2667000" y="2692400"/>
            <a:ext cx="6049645" cy="98234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miter lim="800000"/>
          </a:ln>
        </p:spPr>
        <p:txBody>
          <a:bodyPr wrap="none" lIns="0" rIns="0" anchor="ctr"/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三个阶段：预选、正选、补选（退改选、重修选课）。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选课阶段均可上网自行选、退、改课（已预置的必修课除外）。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第一学期仅需选</a:t>
            </a:r>
            <a:r>
              <a:rPr kumimoji="1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“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英语提高类课程</a:t>
            </a:r>
            <a:r>
              <a:rPr kumimoji="1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”</a:t>
            </a:r>
          </a:p>
        </p:txBody>
      </p:sp>
      <p:sp>
        <p:nvSpPr>
          <p:cNvPr id="17415" name="AutoShape 13"/>
          <p:cNvSpPr/>
          <p:nvPr/>
        </p:nvSpPr>
        <p:spPr>
          <a:xfrm>
            <a:off x="914400" y="4114800"/>
            <a:ext cx="1368425" cy="719138"/>
          </a:xfrm>
          <a:prstGeom prst="wedgeRectCallout">
            <a:avLst>
              <a:gd name="adj1" fmla="val 66838"/>
              <a:gd name="adj2" fmla="val 22227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/>
          <a:lstStyle/>
          <a:p>
            <a:pPr algn="ctr"/>
            <a:r>
              <a:rPr lang="zh-CN" altLang="en-US" sz="16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选课方式和查看结果</a:t>
            </a:r>
          </a:p>
        </p:txBody>
      </p:sp>
      <p:sp>
        <p:nvSpPr>
          <p:cNvPr id="3" name="Rectangle 37"/>
          <p:cNvSpPr>
            <a:spLocks noChangeArrowheads="1"/>
          </p:cNvSpPr>
          <p:nvPr/>
        </p:nvSpPr>
        <p:spPr bwMode="auto">
          <a:xfrm>
            <a:off x="2666994" y="3886194"/>
            <a:ext cx="6248400" cy="104838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miter lim="800000"/>
          </a:ln>
        </p:spPr>
        <p:txBody>
          <a:bodyPr wrap="none" lIns="0" rIns="0" anchor="ctr"/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路径：校园网→教育教学</a:t>
            </a:r>
            <a:r>
              <a:rPr kumimoji="1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→本科教学信息网→  </a:t>
            </a:r>
            <a:r>
              <a:rPr kumimoji="1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URP</a:t>
            </a:r>
            <a:r>
              <a:rPr kumimoji="1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系统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→ 选课管理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结果：</a:t>
            </a:r>
            <a:r>
              <a:rPr kumimoji="1" lang="zh-CN" altLang="en-US" sz="1600" b="1" strike="noStrike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开学第</a:t>
            </a:r>
            <a:r>
              <a:rPr kumimoji="1" lang="en-US" altLang="zh-CN" sz="1600" b="1" strike="noStrike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3</a:t>
            </a:r>
            <a:r>
              <a:rPr kumimoji="1" lang="zh-CN" altLang="en-US" sz="1600" b="1" strike="noStrike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周需上网查看课表，确认</a:t>
            </a:r>
            <a:r>
              <a:rPr kumimoji="1" lang="zh-CN" altLang="en-US" sz="1600" b="1" strike="noStrike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当学期最终选课结果。</a:t>
            </a:r>
            <a:endParaRPr kumimoji="1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未选中的课程，考试成绩无效；选中课程应按时上课。</a:t>
            </a:r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2666991" y="5181591"/>
            <a:ext cx="6248289" cy="9366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miter lim="800000"/>
          </a:ln>
        </p:spPr>
        <p:txBody>
          <a:bodyPr wrap="none" lIns="0" rIns="0" anchor="ctr"/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因故未自行选上（转专业、复学等），可在开学</a:t>
            </a:r>
            <a:r>
              <a:rPr kumimoji="1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后两周内到本人所在</a:t>
            </a:r>
            <a:endParaRPr kumimoji="1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学院教务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办公室申请选课。</a:t>
            </a:r>
            <a:endParaRPr kumimoji="1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选课手续未办妥前，可先进课堂听课。 </a:t>
            </a:r>
          </a:p>
        </p:txBody>
      </p:sp>
      <p:sp>
        <p:nvSpPr>
          <p:cNvPr id="17418" name="AutoShape 16"/>
          <p:cNvSpPr/>
          <p:nvPr/>
        </p:nvSpPr>
        <p:spPr>
          <a:xfrm>
            <a:off x="914400" y="5486400"/>
            <a:ext cx="1444625" cy="381000"/>
          </a:xfrm>
          <a:prstGeom prst="wedgeRectCallout">
            <a:avLst>
              <a:gd name="adj1" fmla="val 60838"/>
              <a:gd name="adj2" fmla="val 22227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/>
          <a:lstStyle/>
          <a:p>
            <a:pPr algn="ctr"/>
            <a:r>
              <a:rPr lang="zh-CN" altLang="en-US" sz="16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特殊情况处理</a:t>
            </a:r>
          </a:p>
        </p:txBody>
      </p:sp>
      <p:sp>
        <p:nvSpPr>
          <p:cNvPr id="17419" name="Rectangle 13"/>
          <p:cNvSpPr/>
          <p:nvPr/>
        </p:nvSpPr>
        <p:spPr>
          <a:xfrm>
            <a:off x="1066800" y="152400"/>
            <a:ext cx="6629400" cy="6858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prstShdw prst="shdw12" dir="16200000">
              <a:schemeClr val="bg2">
                <a:alpha val="50000"/>
              </a:schemeClr>
            </a:prstShdw>
          </a:effectLst>
        </p:spPr>
        <p:txBody>
          <a:bodyPr wrap="none" anchor="ctr" anchorCtr="0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（二）教学相关事务详解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4"/>
          <p:cNvSpPr txBox="1"/>
          <p:nvPr/>
        </p:nvSpPr>
        <p:spPr>
          <a:xfrm>
            <a:off x="304800" y="2590800"/>
            <a:ext cx="615950" cy="3671888"/>
          </a:xfrm>
          <a:prstGeom prst="rect">
            <a:avLst/>
          </a:prstGeom>
          <a:noFill/>
          <a:ln w="9525">
            <a:noFill/>
          </a:ln>
        </p:spPr>
        <p:txBody>
          <a:bodyPr vert="eaVert"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上 课</a:t>
            </a:r>
          </a:p>
        </p:txBody>
      </p:sp>
      <p:sp>
        <p:nvSpPr>
          <p:cNvPr id="9" name="Rectangle 37"/>
          <p:cNvSpPr>
            <a:spLocks noChangeArrowheads="1"/>
          </p:cNvSpPr>
          <p:nvPr/>
        </p:nvSpPr>
        <p:spPr bwMode="auto">
          <a:xfrm>
            <a:off x="2971791" y="1752600"/>
            <a:ext cx="5715000" cy="14398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miter lim="800000"/>
          </a:ln>
        </p:spPr>
        <p:txBody>
          <a:bodyPr wrap="none" lIns="0" rIns="0" anchor="ctr"/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上课考勤结果作为平时成绩评定的依据之一。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对缺勤超过</a:t>
            </a:r>
            <a:r>
              <a:rPr kumimoji="1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1/3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学时或随机抽查三次不到者，教师有权取消其</a:t>
            </a:r>
            <a:endParaRPr kumimoji="1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考核资格，成绩按零分记载。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因病、因事不能上课者，必须提前向任课教师请假。</a:t>
            </a:r>
          </a:p>
        </p:txBody>
      </p:sp>
      <p:sp>
        <p:nvSpPr>
          <p:cNvPr id="18435" name="AutoShape 9"/>
          <p:cNvSpPr/>
          <p:nvPr/>
        </p:nvSpPr>
        <p:spPr>
          <a:xfrm>
            <a:off x="1219200" y="2209800"/>
            <a:ext cx="1439863" cy="431800"/>
          </a:xfrm>
          <a:prstGeom prst="wedgeRectCallout">
            <a:avLst>
              <a:gd name="adj1" fmla="val 64787"/>
              <a:gd name="adj2" fmla="val 20944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/>
          <a:lstStyle/>
          <a:p>
            <a:pPr algn="ctr"/>
            <a:r>
              <a:rPr lang="zh-CN" altLang="en-US" sz="16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上课出勤</a:t>
            </a:r>
          </a:p>
        </p:txBody>
      </p:sp>
      <p:sp>
        <p:nvSpPr>
          <p:cNvPr id="2" name="Rectangle 37"/>
          <p:cNvSpPr>
            <a:spLocks noChangeArrowheads="1"/>
          </p:cNvSpPr>
          <p:nvPr/>
        </p:nvSpPr>
        <p:spPr bwMode="auto">
          <a:xfrm>
            <a:off x="2971842" y="3657600"/>
            <a:ext cx="5659395" cy="14398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miter lim="800000"/>
          </a:ln>
        </p:spPr>
        <p:txBody>
          <a:bodyPr wrap="none" lIns="0" rIns="0" anchor="ctr"/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上课不迟到、早退。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上课进入教室，应携带教材、笔记等教学材料。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不做与课堂无关的活动，不得将早餐、零食带入教室。</a:t>
            </a:r>
            <a:endParaRPr kumimoji="1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课前预习，课后有问题可在老师公布的答疑、辅导时间提问。</a:t>
            </a:r>
          </a:p>
        </p:txBody>
      </p:sp>
      <p:sp>
        <p:nvSpPr>
          <p:cNvPr id="18437" name="AutoShape 12"/>
          <p:cNvSpPr/>
          <p:nvPr/>
        </p:nvSpPr>
        <p:spPr>
          <a:xfrm>
            <a:off x="1219200" y="4267200"/>
            <a:ext cx="1439863" cy="431800"/>
          </a:xfrm>
          <a:prstGeom prst="wedgeRectCallout">
            <a:avLst>
              <a:gd name="adj1" fmla="val 64630"/>
              <a:gd name="adj2" fmla="val 21361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/>
          <a:lstStyle/>
          <a:p>
            <a:pPr algn="ctr"/>
            <a:r>
              <a:rPr lang="zh-CN" altLang="en-US" sz="16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上课秩序</a:t>
            </a:r>
          </a:p>
        </p:txBody>
      </p:sp>
      <p:sp>
        <p:nvSpPr>
          <p:cNvPr id="18438" name="Rectangle 13"/>
          <p:cNvSpPr/>
          <p:nvPr/>
        </p:nvSpPr>
        <p:spPr>
          <a:xfrm>
            <a:off x="1295400" y="5867400"/>
            <a:ext cx="7489825" cy="360363"/>
          </a:xfrm>
          <a:prstGeom prst="rect">
            <a:avLst/>
          </a:prstGeom>
          <a:gradFill rotWithShape="1">
            <a:gsLst>
              <a:gs pos="0">
                <a:srgbClr val="FFEFD1">
                  <a:alpha val="100000"/>
                </a:srgbClr>
              </a:gs>
              <a:gs pos="64999">
                <a:srgbClr val="F0EBD5">
                  <a:alpha val="100000"/>
                </a:srgbClr>
              </a:gs>
              <a:gs pos="100000">
                <a:srgbClr val="D1C39F">
                  <a:alpha val="100000"/>
                </a:srgbClr>
              </a:gs>
            </a:gsLst>
            <a:lin ang="16200000"/>
            <a:tileRect/>
          </a:gradFill>
          <a:ln w="9525">
            <a:noFill/>
          </a:ln>
        </p:spPr>
        <p:txBody>
          <a:bodyPr wrap="none" anchor="ctr" anchorCtr="0"/>
          <a:lstStyle/>
          <a:p>
            <a:pPr algn="ctr"/>
            <a:r>
              <a:rPr lang="zh-CN" altLang="en-US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详见</a:t>
            </a:r>
            <a:r>
              <a:rPr lang="en-US" altLang="zh-CN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《</a:t>
            </a:r>
            <a:r>
              <a:rPr lang="zh-CN" altLang="zh-CN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上海海洋大学关于重申课堂纪律</a:t>
            </a:r>
            <a:r>
              <a:rPr lang="zh-CN" altLang="en-US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加强课堂教学管理的规定</a:t>
            </a:r>
            <a:r>
              <a:rPr lang="en-US" altLang="zh-CN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》</a:t>
            </a:r>
          </a:p>
        </p:txBody>
      </p:sp>
      <p:sp>
        <p:nvSpPr>
          <p:cNvPr id="18439" name="Rectangle 13"/>
          <p:cNvSpPr/>
          <p:nvPr/>
        </p:nvSpPr>
        <p:spPr>
          <a:xfrm>
            <a:off x="1066800" y="152400"/>
            <a:ext cx="6629400" cy="6858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prstShdw prst="shdw12" dir="16200000">
              <a:schemeClr val="bg2">
                <a:alpha val="50000"/>
              </a:schemeClr>
            </a:prstShdw>
          </a:effectLst>
        </p:spPr>
        <p:txBody>
          <a:bodyPr wrap="none" anchor="ctr" anchorCtr="0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（二）教学相关事务详解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4"/>
          <p:cNvSpPr txBox="1"/>
          <p:nvPr/>
        </p:nvSpPr>
        <p:spPr>
          <a:xfrm>
            <a:off x="304800" y="2743200"/>
            <a:ext cx="615950" cy="1066800"/>
          </a:xfrm>
          <a:prstGeom prst="rect">
            <a:avLst/>
          </a:prstGeom>
          <a:noFill/>
          <a:ln w="9525">
            <a:noFill/>
          </a:ln>
        </p:spPr>
        <p:txBody>
          <a:bodyPr vert="eaVert"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免 听</a:t>
            </a:r>
          </a:p>
        </p:txBody>
      </p:sp>
      <p:sp>
        <p:nvSpPr>
          <p:cNvPr id="19458" name="AutoShape 5"/>
          <p:cNvSpPr/>
          <p:nvPr/>
        </p:nvSpPr>
        <p:spPr>
          <a:xfrm>
            <a:off x="1219200" y="1905000"/>
            <a:ext cx="1439863" cy="457200"/>
          </a:xfrm>
          <a:prstGeom prst="wedgeRectCallout">
            <a:avLst>
              <a:gd name="adj1" fmla="val 59935"/>
              <a:gd name="adj2" fmla="val 21361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/>
          <a:lstStyle/>
          <a:p>
            <a:pPr algn="ctr"/>
            <a:r>
              <a:rPr lang="zh-CN" altLang="en-US" sz="16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免听条件</a:t>
            </a:r>
          </a:p>
        </p:txBody>
      </p:sp>
      <p:sp>
        <p:nvSpPr>
          <p:cNvPr id="9" name="Rectangle 37"/>
          <p:cNvSpPr>
            <a:spLocks noChangeArrowheads="1"/>
          </p:cNvSpPr>
          <p:nvPr/>
        </p:nvSpPr>
        <p:spPr bwMode="auto">
          <a:xfrm>
            <a:off x="2819391" y="1600191"/>
            <a:ext cx="6121400" cy="11525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miter lim="800000"/>
          </a:ln>
        </p:spPr>
        <p:txBody>
          <a:bodyPr wrap="none" lIns="0" rIns="0" anchor="ctr"/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当重修课程与其它课程时间有冲突，重修课可申请免听，但不免考。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以下课程不得申请免听：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1. 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思想政治理论课、体育课、实验课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．实习、课程设计、毕业设计（论文）</a:t>
            </a:r>
          </a:p>
        </p:txBody>
      </p:sp>
      <p:sp>
        <p:nvSpPr>
          <p:cNvPr id="19460" name="AutoShape 8"/>
          <p:cNvSpPr/>
          <p:nvPr/>
        </p:nvSpPr>
        <p:spPr>
          <a:xfrm>
            <a:off x="1219200" y="3352800"/>
            <a:ext cx="1439863" cy="431800"/>
          </a:xfrm>
          <a:prstGeom prst="wedgeRectCallout">
            <a:avLst>
              <a:gd name="adj1" fmla="val 60778"/>
              <a:gd name="adj2" fmla="val 20074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/>
          <a:lstStyle/>
          <a:p>
            <a:pPr algn="ctr"/>
            <a:r>
              <a:rPr lang="zh-CN" altLang="en-US" sz="16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免听手续</a:t>
            </a:r>
          </a:p>
        </p:txBody>
      </p:sp>
      <p:sp>
        <p:nvSpPr>
          <p:cNvPr id="2" name="Rectangle 37"/>
          <p:cNvSpPr>
            <a:spLocks noChangeArrowheads="1"/>
          </p:cNvSpPr>
          <p:nvPr/>
        </p:nvSpPr>
        <p:spPr bwMode="auto">
          <a:xfrm>
            <a:off x="2895600" y="3200391"/>
            <a:ext cx="6072187" cy="8636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miter lim="800000"/>
          </a:ln>
        </p:spPr>
        <p:txBody>
          <a:bodyPr wrap="none" lIns="0" rIns="0" anchor="ctr"/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具体流程见每学期相关通知。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选课后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提交免听申请，老师签署意见  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学院、教务处审批       第</a:t>
            </a:r>
            <a:r>
              <a:rPr kumimoji="1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5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周上网查看批复结果。</a:t>
            </a:r>
          </a:p>
        </p:txBody>
      </p:sp>
      <p:sp>
        <p:nvSpPr>
          <p:cNvPr id="3" name="Rectangle 37"/>
          <p:cNvSpPr>
            <a:spLocks noChangeArrowheads="1"/>
          </p:cNvSpPr>
          <p:nvPr/>
        </p:nvSpPr>
        <p:spPr bwMode="auto">
          <a:xfrm>
            <a:off x="2895600" y="4564373"/>
            <a:ext cx="6072187" cy="8636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miter lim="800000"/>
          </a:ln>
        </p:spPr>
        <p:txBody>
          <a:bodyPr wrap="none" lIns="0" rIns="0" anchor="ctr"/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学生须参加免听课程考核，考核成绩按实记载。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免听的重修课按有关规定计收学分费。</a:t>
            </a:r>
          </a:p>
        </p:txBody>
      </p:sp>
      <p:sp>
        <p:nvSpPr>
          <p:cNvPr id="12303" name="Line 14"/>
          <p:cNvSpPr>
            <a:spLocks noChangeShapeType="1"/>
          </p:cNvSpPr>
          <p:nvPr/>
        </p:nvSpPr>
        <p:spPr bwMode="auto">
          <a:xfrm>
            <a:off x="6154738" y="3632200"/>
            <a:ext cx="287338" cy="0"/>
          </a:xfrm>
          <a:prstGeom prst="line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round/>
            <a:tailEnd type="triangle" w="med" len="med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2304" name="Line 15"/>
          <p:cNvSpPr>
            <a:spLocks noChangeShapeType="1"/>
          </p:cNvSpPr>
          <p:nvPr/>
        </p:nvSpPr>
        <p:spPr bwMode="auto">
          <a:xfrm>
            <a:off x="4622800" y="3895725"/>
            <a:ext cx="287338" cy="0"/>
          </a:xfrm>
          <a:prstGeom prst="line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round/>
            <a:tailEnd type="triangle" w="med" len="med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9465" name="AutoShape 16"/>
          <p:cNvSpPr/>
          <p:nvPr/>
        </p:nvSpPr>
        <p:spPr>
          <a:xfrm>
            <a:off x="1219835" y="4697730"/>
            <a:ext cx="1501775" cy="596265"/>
          </a:xfrm>
          <a:prstGeom prst="wedgeRectCallout">
            <a:avLst>
              <a:gd name="adj1" fmla="val 57864"/>
              <a:gd name="adj2" fmla="val 16347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/>
          <a:lstStyle/>
          <a:p>
            <a:pPr algn="ctr"/>
            <a:r>
              <a:rPr lang="zh-CN" altLang="en-US" sz="16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免听考核与</a:t>
            </a:r>
          </a:p>
          <a:p>
            <a:pPr algn="ctr"/>
            <a:r>
              <a:rPr lang="zh-CN" altLang="en-US" sz="16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收费</a:t>
            </a:r>
          </a:p>
        </p:txBody>
      </p:sp>
      <p:sp>
        <p:nvSpPr>
          <p:cNvPr id="12" name="矩形 11"/>
          <p:cNvSpPr/>
          <p:nvPr/>
        </p:nvSpPr>
        <p:spPr bwMode="auto">
          <a:xfrm>
            <a:off x="2133600" y="6096000"/>
            <a:ext cx="5638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参阅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《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上海海洋大学学分制收费实施细则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》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467" name="Rectangle 13"/>
          <p:cNvSpPr/>
          <p:nvPr/>
        </p:nvSpPr>
        <p:spPr>
          <a:xfrm>
            <a:off x="1066800" y="152400"/>
            <a:ext cx="6629400" cy="6858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prstShdw prst="shdw12" dir="16200000">
              <a:schemeClr val="bg2">
                <a:alpha val="50000"/>
              </a:schemeClr>
            </a:prstShdw>
          </a:effectLst>
        </p:spPr>
        <p:txBody>
          <a:bodyPr wrap="none" anchor="ctr" anchorCtr="0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（二）教学相关事务详解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7"/>
          <p:cNvSpPr>
            <a:spLocks noChangeArrowheads="1"/>
          </p:cNvSpPr>
          <p:nvPr/>
        </p:nvSpPr>
        <p:spPr bwMode="auto">
          <a:xfrm>
            <a:off x="2819391" y="2590800"/>
            <a:ext cx="6096000" cy="71913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miter lim="800000"/>
          </a:ln>
        </p:spPr>
        <p:txBody>
          <a:bodyPr wrap="none" lIns="0" rIns="0" anchor="ctr"/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学生应严格遵守考场规则，</a:t>
            </a:r>
            <a:endParaRPr kumimoji="1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违者按照有关校纪校规处理，成绩按零分记载。</a:t>
            </a:r>
          </a:p>
        </p:txBody>
      </p:sp>
      <p:sp>
        <p:nvSpPr>
          <p:cNvPr id="20482" name="Rectangle 7"/>
          <p:cNvSpPr/>
          <p:nvPr/>
        </p:nvSpPr>
        <p:spPr>
          <a:xfrm>
            <a:off x="304800" y="6248400"/>
            <a:ext cx="8569325" cy="360363"/>
          </a:xfrm>
          <a:prstGeom prst="rect">
            <a:avLst/>
          </a:prstGeom>
          <a:gradFill rotWithShape="1">
            <a:gsLst>
              <a:gs pos="0">
                <a:srgbClr val="FFEFD1">
                  <a:alpha val="100000"/>
                </a:srgbClr>
              </a:gs>
              <a:gs pos="64999">
                <a:srgbClr val="F0EBD5">
                  <a:alpha val="100000"/>
                </a:srgbClr>
              </a:gs>
              <a:gs pos="100000">
                <a:srgbClr val="D1C39F">
                  <a:alpha val="100000"/>
                </a:srgbClr>
              </a:gs>
            </a:gsLst>
            <a:lin ang="16200000"/>
            <a:tileRect/>
          </a:gradFill>
          <a:ln w="9525">
            <a:noFill/>
          </a:ln>
        </p:spPr>
        <p:txBody>
          <a:bodyPr wrap="none" anchor="ctr" anchorCtr="0"/>
          <a:lstStyle/>
          <a:p>
            <a:pPr algn="ctr"/>
            <a:r>
              <a:rPr lang="zh-CN" altLang="en-US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详见</a:t>
            </a:r>
            <a:r>
              <a:rPr lang="en-US" altLang="zh-CN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《</a:t>
            </a:r>
            <a:r>
              <a:rPr lang="zh-CN" altLang="en-US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上海海洋大学学生违反校纪校规处理规定</a:t>
            </a:r>
            <a:r>
              <a:rPr lang="en-US" altLang="zh-CN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》</a:t>
            </a:r>
            <a:r>
              <a:rPr lang="zh-CN" altLang="en-US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en-US" altLang="zh-CN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《</a:t>
            </a:r>
            <a:r>
              <a:rPr lang="zh-CN" altLang="en-US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上海海洋大学学生考场规则</a:t>
            </a:r>
            <a:r>
              <a:rPr lang="en-US" altLang="zh-CN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》 </a:t>
            </a:r>
          </a:p>
        </p:txBody>
      </p:sp>
      <p:sp>
        <p:nvSpPr>
          <p:cNvPr id="20483" name="Text Box 8"/>
          <p:cNvSpPr txBox="1"/>
          <p:nvPr/>
        </p:nvSpPr>
        <p:spPr>
          <a:xfrm>
            <a:off x="228600" y="2286000"/>
            <a:ext cx="615950" cy="1752600"/>
          </a:xfrm>
          <a:prstGeom prst="rect">
            <a:avLst/>
          </a:prstGeom>
          <a:noFill/>
          <a:ln w="9525">
            <a:noFill/>
          </a:ln>
        </p:spPr>
        <p:txBody>
          <a:bodyPr vert="eaVert"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考 试</a:t>
            </a:r>
          </a:p>
        </p:txBody>
      </p:sp>
      <p:sp>
        <p:nvSpPr>
          <p:cNvPr id="2" name="Rectangle 37"/>
          <p:cNvSpPr>
            <a:spLocks noChangeArrowheads="1"/>
          </p:cNvSpPr>
          <p:nvPr/>
        </p:nvSpPr>
        <p:spPr bwMode="auto">
          <a:xfrm>
            <a:off x="2819401" y="1524000"/>
            <a:ext cx="6096000" cy="79216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miter lim="800000"/>
          </a:ln>
        </p:spPr>
        <p:txBody>
          <a:bodyPr wrap="none" lIns="0" rIns="0" anchor="ctr"/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校内学期课程考试，教务处会提前</a:t>
            </a:r>
            <a:r>
              <a:rPr kumimoji="1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在本科教学信息网公布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考表。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校外考试，主要有：</a:t>
            </a:r>
            <a:r>
              <a:rPr kumimoji="1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CET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（每年</a:t>
            </a:r>
            <a:r>
              <a:rPr kumimoji="1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6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月和</a:t>
            </a:r>
            <a:r>
              <a:rPr kumimoji="1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12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月）、信息技术、普通话等，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详见</a:t>
            </a:r>
            <a:r>
              <a:rPr kumimoji="1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“本科教学信息网</a:t>
            </a:r>
            <a:r>
              <a:rPr kumimoji="1" lang="zh-CN" altLang="en-US" sz="1600" b="1" strike="noStrike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→</a:t>
            </a:r>
            <a:r>
              <a:rPr kumimoji="1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1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通知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公告</a:t>
            </a:r>
            <a:r>
              <a:rPr kumimoji="1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” 。</a:t>
            </a:r>
            <a:endParaRPr kumimoji="1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485" name="AutoShape 10"/>
          <p:cNvSpPr/>
          <p:nvPr/>
        </p:nvSpPr>
        <p:spPr>
          <a:xfrm>
            <a:off x="1219200" y="1752600"/>
            <a:ext cx="1223963" cy="431800"/>
          </a:xfrm>
          <a:prstGeom prst="wedgeRectCallout">
            <a:avLst>
              <a:gd name="adj1" fmla="val 64051"/>
              <a:gd name="adj2" fmla="val 16009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/>
          <a:lstStyle/>
          <a:p>
            <a:pPr algn="ctr"/>
            <a:r>
              <a:rPr lang="zh-CN" altLang="en-US" sz="16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考试安排</a:t>
            </a:r>
          </a:p>
        </p:txBody>
      </p:sp>
      <p:sp>
        <p:nvSpPr>
          <p:cNvPr id="20486" name="AutoShape 11"/>
          <p:cNvSpPr/>
          <p:nvPr/>
        </p:nvSpPr>
        <p:spPr>
          <a:xfrm>
            <a:off x="1219200" y="2819400"/>
            <a:ext cx="1225550" cy="431800"/>
          </a:xfrm>
          <a:prstGeom prst="wedgeRectCallout">
            <a:avLst>
              <a:gd name="adj1" fmla="val 63130"/>
              <a:gd name="adj2" fmla="val 22213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/>
          <a:lstStyle/>
          <a:p>
            <a:pPr algn="ctr"/>
            <a:r>
              <a:rPr lang="zh-CN" altLang="en-US" sz="16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考场纪律</a:t>
            </a:r>
          </a:p>
        </p:txBody>
      </p:sp>
      <p:sp>
        <p:nvSpPr>
          <p:cNvPr id="20487" name="AutoShape 12"/>
          <p:cNvSpPr/>
          <p:nvPr/>
        </p:nvSpPr>
        <p:spPr>
          <a:xfrm>
            <a:off x="1219200" y="3810000"/>
            <a:ext cx="1225550" cy="431800"/>
          </a:xfrm>
          <a:prstGeom prst="wedgeRectCallout">
            <a:avLst>
              <a:gd name="adj1" fmla="val 63931"/>
              <a:gd name="adj2" fmla="val 18537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/>
          <a:lstStyle/>
          <a:p>
            <a:pPr algn="ctr"/>
            <a:r>
              <a:rPr lang="zh-CN" altLang="en-US" sz="16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考场证件</a:t>
            </a:r>
          </a:p>
        </p:txBody>
      </p:sp>
      <p:sp>
        <p:nvSpPr>
          <p:cNvPr id="3" name="Rectangle 37"/>
          <p:cNvSpPr>
            <a:spLocks noChangeArrowheads="1"/>
          </p:cNvSpPr>
          <p:nvPr/>
        </p:nvSpPr>
        <p:spPr bwMode="auto">
          <a:xfrm>
            <a:off x="2819391" y="3657600"/>
            <a:ext cx="6019800" cy="7191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miter lim="800000"/>
          </a:ln>
        </p:spPr>
        <p:txBody>
          <a:bodyPr wrap="none" lIns="0" rIns="0" anchor="ctr"/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按要求携带有效证件：准考证、身份证、学生证、校园卡。</a:t>
            </a:r>
            <a:endParaRPr kumimoji="1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（照片、文字需清晰可辨认）</a:t>
            </a:r>
            <a:endParaRPr kumimoji="1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489" name="AutoShape 12"/>
          <p:cNvSpPr/>
          <p:nvPr/>
        </p:nvSpPr>
        <p:spPr>
          <a:xfrm>
            <a:off x="1219200" y="5105400"/>
            <a:ext cx="1225550" cy="431800"/>
          </a:xfrm>
          <a:prstGeom prst="wedgeRectCallout">
            <a:avLst>
              <a:gd name="adj1" fmla="val 63931"/>
              <a:gd name="adj2" fmla="val 18537"/>
            </a:avLst>
          </a:prstGeom>
          <a:solidFill>
            <a:srgbClr val="FFCC99"/>
          </a:solidFill>
          <a:ln w="9525">
            <a:noFill/>
          </a:ln>
        </p:spPr>
        <p:txBody>
          <a:bodyPr anchor="t" anchorCtr="0"/>
          <a:lstStyle/>
          <a:p>
            <a:pPr algn="ctr"/>
            <a:r>
              <a:rPr lang="zh-CN" altLang="en-US" sz="16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办理缓考</a:t>
            </a:r>
          </a:p>
        </p:txBody>
      </p:sp>
      <p:sp>
        <p:nvSpPr>
          <p:cNvPr id="11" name="Rectangle 37"/>
          <p:cNvSpPr>
            <a:spLocks noChangeArrowheads="1"/>
          </p:cNvSpPr>
          <p:nvPr/>
        </p:nvSpPr>
        <p:spPr bwMode="auto">
          <a:xfrm>
            <a:off x="2819391" y="4724391"/>
            <a:ext cx="6019800" cy="12954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miter lim="800000"/>
          </a:ln>
        </p:spPr>
        <p:txBody>
          <a:bodyPr wrap="none" lIns="0" rIns="0" anchor="ctr"/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1.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从“</a:t>
            </a:r>
            <a:r>
              <a:rPr kumimoji="1" lang="zh-CN" altLang="en-US" sz="1600" b="1" strike="noStrike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本科教学信息网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”下载“缓考申请表”并填写</a:t>
            </a:r>
            <a:endParaRPr kumimoji="1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2.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所在学院签署意见       任课教师签署意见       交回学院</a:t>
            </a:r>
            <a:endParaRPr kumimoji="1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3.</a:t>
            </a:r>
            <a:r>
              <a:rPr kumimoji="1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经教务处批准，参加下学期开学初安排的考试</a:t>
            </a:r>
            <a:endParaRPr kumimoji="1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491" name="Rectangle 13"/>
          <p:cNvSpPr/>
          <p:nvPr/>
        </p:nvSpPr>
        <p:spPr>
          <a:xfrm>
            <a:off x="1066800" y="152400"/>
            <a:ext cx="6629400" cy="6858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prstShdw prst="shdw12" dir="16200000">
              <a:schemeClr val="bg2">
                <a:alpha val="50000"/>
              </a:schemeClr>
            </a:prstShdw>
          </a:effectLst>
        </p:spPr>
        <p:txBody>
          <a:bodyPr wrap="none" anchor="ctr" anchorCtr="0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（二）教学相关事务详解</a:t>
            </a:r>
          </a:p>
        </p:txBody>
      </p:sp>
      <p:sp>
        <p:nvSpPr>
          <p:cNvPr id="13" name="Line 15"/>
          <p:cNvSpPr>
            <a:spLocks noChangeShapeType="1"/>
          </p:cNvSpPr>
          <p:nvPr/>
        </p:nvSpPr>
        <p:spPr bwMode="auto">
          <a:xfrm>
            <a:off x="4724400" y="5334000"/>
            <a:ext cx="287338" cy="0"/>
          </a:xfrm>
          <a:prstGeom prst="line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round/>
            <a:tailEnd type="triangle" w="med" len="med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" name="Line 15"/>
          <p:cNvSpPr>
            <a:spLocks noChangeShapeType="1"/>
          </p:cNvSpPr>
          <p:nvPr/>
        </p:nvSpPr>
        <p:spPr bwMode="auto">
          <a:xfrm>
            <a:off x="6705600" y="5334000"/>
            <a:ext cx="287338" cy="0"/>
          </a:xfrm>
          <a:prstGeom prst="line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round/>
            <a:tailEnd type="triangle" w="med" len="med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0|4.6|2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3.2|10.6|3.7|8.7|3.1|7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3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9810,&quot;width&quot;:7110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0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2be55e75-a22e-4a92-b402-da4b437700ac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heme/theme1.xml><?xml version="1.0" encoding="utf-8"?>
<a:theme xmlns:a="http://schemas.openxmlformats.org/drawingml/2006/main" name="sample">
  <a:themeElements>
    <a:clrScheme name="sample 3">
      <a:dk1>
        <a:srgbClr val="666699"/>
      </a:dk1>
      <a:lt1>
        <a:srgbClr val="FFFFFF"/>
      </a:lt1>
      <a:dk2>
        <a:srgbClr val="000066"/>
      </a:dk2>
      <a:lt2>
        <a:srgbClr val="C0C0C0"/>
      </a:lt2>
      <a:accent1>
        <a:srgbClr val="49CACD"/>
      </a:accent1>
      <a:accent2>
        <a:srgbClr val="467CE8"/>
      </a:accent2>
      <a:accent3>
        <a:srgbClr val="FFFFFF"/>
      </a:accent3>
      <a:accent4>
        <a:srgbClr val="565682"/>
      </a:accent4>
      <a:accent5>
        <a:srgbClr val="B1E1E3"/>
      </a:accent5>
      <a:accent6>
        <a:srgbClr val="3F70D2"/>
      </a:accent6>
      <a:hlink>
        <a:srgbClr val="28BFEE"/>
      </a:hlink>
      <a:folHlink>
        <a:srgbClr val="878FA5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2">
            <a:lumMod val="40000"/>
            <a:lumOff val="60000"/>
          </a:schemeClr>
        </a:solidFill>
        <a:ln w="9525">
          <a:solidFill>
            <a:schemeClr val="tx1"/>
          </a:solidFill>
          <a:miter lim="800000"/>
        </a:ln>
      </a:spPr>
      <a:bodyPr wrap="none" anchor="ctr"/>
      <a:lstStyle>
        <a:defPPr algn="ctr">
          <a:defRPr sz="2000" b="1" dirty="0" smtClean="0">
            <a:solidFill>
              <a:schemeClr val="bg1"/>
            </a:solidFill>
            <a:ea typeface="宋体" panose="02010600030101010101" pitchFamily="2" charset="-122"/>
          </a:defRPr>
        </a:defPPr>
      </a:lstStyle>
    </a:spDef>
  </a:objectDefaults>
  <a:extraClrSchemeLst>
    <a:extraClrScheme>
      <a:clrScheme name="sample 1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2CA3C8"/>
        </a:accent1>
        <a:accent2>
          <a:srgbClr val="C5903B"/>
        </a:accent2>
        <a:accent3>
          <a:srgbClr val="FFFFFF"/>
        </a:accent3>
        <a:accent4>
          <a:srgbClr val="174578"/>
        </a:accent4>
        <a:accent5>
          <a:srgbClr val="ACCEE0"/>
        </a:accent5>
        <a:accent6>
          <a:srgbClr val="B28235"/>
        </a:accent6>
        <a:hlink>
          <a:srgbClr val="FF99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24B98"/>
        </a:dk1>
        <a:lt1>
          <a:srgbClr val="FFFFFF"/>
        </a:lt1>
        <a:dk2>
          <a:srgbClr val="000000"/>
        </a:dk2>
        <a:lt2>
          <a:srgbClr val="C0C0C0"/>
        </a:lt2>
        <a:accent1>
          <a:srgbClr val="4A95E8"/>
        </a:accent1>
        <a:accent2>
          <a:srgbClr val="6D8DE9"/>
        </a:accent2>
        <a:accent3>
          <a:srgbClr val="FFFFFF"/>
        </a:accent3>
        <a:accent4>
          <a:srgbClr val="0E3F81"/>
        </a:accent4>
        <a:accent5>
          <a:srgbClr val="B1C8F2"/>
        </a:accent5>
        <a:accent6>
          <a:srgbClr val="627FD3"/>
        </a:accent6>
        <a:hlink>
          <a:srgbClr val="95CD2F"/>
        </a:hlink>
        <a:folHlink>
          <a:srgbClr val="CAA66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666699"/>
        </a:dk1>
        <a:lt1>
          <a:srgbClr val="FFFFFF"/>
        </a:lt1>
        <a:dk2>
          <a:srgbClr val="000066"/>
        </a:dk2>
        <a:lt2>
          <a:srgbClr val="C0C0C0"/>
        </a:lt2>
        <a:accent1>
          <a:srgbClr val="49CACD"/>
        </a:accent1>
        <a:accent2>
          <a:srgbClr val="467CE8"/>
        </a:accent2>
        <a:accent3>
          <a:srgbClr val="FFFFFF"/>
        </a:accent3>
        <a:accent4>
          <a:srgbClr val="565682"/>
        </a:accent4>
        <a:accent5>
          <a:srgbClr val="B1E1E3"/>
        </a:accent5>
        <a:accent6>
          <a:srgbClr val="3F70D2"/>
        </a:accent6>
        <a:hlink>
          <a:srgbClr val="28BFEE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sample">
  <a:themeElements>
    <a:clrScheme name="sample 3">
      <a:dk1>
        <a:srgbClr val="666699"/>
      </a:dk1>
      <a:lt1>
        <a:srgbClr val="FFFFFF"/>
      </a:lt1>
      <a:dk2>
        <a:srgbClr val="000066"/>
      </a:dk2>
      <a:lt2>
        <a:srgbClr val="C0C0C0"/>
      </a:lt2>
      <a:accent1>
        <a:srgbClr val="49CACD"/>
      </a:accent1>
      <a:accent2>
        <a:srgbClr val="467CE8"/>
      </a:accent2>
      <a:accent3>
        <a:srgbClr val="FFFFFF"/>
      </a:accent3>
      <a:accent4>
        <a:srgbClr val="565682"/>
      </a:accent4>
      <a:accent5>
        <a:srgbClr val="B1E1E3"/>
      </a:accent5>
      <a:accent6>
        <a:srgbClr val="3F70D2"/>
      </a:accent6>
      <a:hlink>
        <a:srgbClr val="28BFEE"/>
      </a:hlink>
      <a:folHlink>
        <a:srgbClr val="878FA5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2">
            <a:lumMod val="40000"/>
            <a:lumOff val="60000"/>
          </a:schemeClr>
        </a:solidFill>
        <a:ln w="9525">
          <a:solidFill>
            <a:schemeClr val="tx1"/>
          </a:solidFill>
          <a:miter lim="800000"/>
        </a:ln>
      </a:spPr>
      <a:bodyPr wrap="none" anchor="ctr"/>
      <a:lstStyle>
        <a:defPPr algn="ctr">
          <a:defRPr sz="2000" b="1" dirty="0" smtClean="0">
            <a:solidFill>
              <a:schemeClr val="bg1"/>
            </a:solidFill>
            <a:ea typeface="宋体" panose="02010600030101010101" pitchFamily="2" charset="-122"/>
          </a:defRPr>
        </a:defPPr>
      </a:lstStyle>
    </a:spDef>
  </a:objectDefaults>
  <a:extraClrSchemeLst>
    <a:extraClrScheme>
      <a:clrScheme name="sample 1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2CA3C8"/>
        </a:accent1>
        <a:accent2>
          <a:srgbClr val="C5903B"/>
        </a:accent2>
        <a:accent3>
          <a:srgbClr val="FFFFFF"/>
        </a:accent3>
        <a:accent4>
          <a:srgbClr val="174578"/>
        </a:accent4>
        <a:accent5>
          <a:srgbClr val="ACCEE0"/>
        </a:accent5>
        <a:accent6>
          <a:srgbClr val="B28235"/>
        </a:accent6>
        <a:hlink>
          <a:srgbClr val="FF99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24B98"/>
        </a:dk1>
        <a:lt1>
          <a:srgbClr val="FFFFFF"/>
        </a:lt1>
        <a:dk2>
          <a:srgbClr val="000000"/>
        </a:dk2>
        <a:lt2>
          <a:srgbClr val="C0C0C0"/>
        </a:lt2>
        <a:accent1>
          <a:srgbClr val="4A95E8"/>
        </a:accent1>
        <a:accent2>
          <a:srgbClr val="6D8DE9"/>
        </a:accent2>
        <a:accent3>
          <a:srgbClr val="FFFFFF"/>
        </a:accent3>
        <a:accent4>
          <a:srgbClr val="0E3F81"/>
        </a:accent4>
        <a:accent5>
          <a:srgbClr val="B1C8F2"/>
        </a:accent5>
        <a:accent6>
          <a:srgbClr val="627FD3"/>
        </a:accent6>
        <a:hlink>
          <a:srgbClr val="95CD2F"/>
        </a:hlink>
        <a:folHlink>
          <a:srgbClr val="CAA66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666699"/>
        </a:dk1>
        <a:lt1>
          <a:srgbClr val="FFFFFF"/>
        </a:lt1>
        <a:dk2>
          <a:srgbClr val="000066"/>
        </a:dk2>
        <a:lt2>
          <a:srgbClr val="C0C0C0"/>
        </a:lt2>
        <a:accent1>
          <a:srgbClr val="49CACD"/>
        </a:accent1>
        <a:accent2>
          <a:srgbClr val="467CE8"/>
        </a:accent2>
        <a:accent3>
          <a:srgbClr val="FFFFFF"/>
        </a:accent3>
        <a:accent4>
          <a:srgbClr val="565682"/>
        </a:accent4>
        <a:accent5>
          <a:srgbClr val="B1E1E3"/>
        </a:accent5>
        <a:accent6>
          <a:srgbClr val="3F70D2"/>
        </a:accent6>
        <a:hlink>
          <a:srgbClr val="28BFEE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2506</Words>
  <Application>Microsoft Office PowerPoint</Application>
  <PresentationFormat>全屏显示(4:3)</PresentationFormat>
  <Paragraphs>447</Paragraphs>
  <Slides>36</Slides>
  <Notes>5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53" baseType="lpstr">
      <vt:lpstr>仿宋_GB2312</vt:lpstr>
      <vt:lpstr>黑体</vt:lpstr>
      <vt:lpstr>华文彩云</vt:lpstr>
      <vt:lpstr>华文楷体</vt:lpstr>
      <vt:lpstr>华文新魏</vt:lpstr>
      <vt:lpstr>华文中宋</vt:lpstr>
      <vt:lpstr>宋体</vt:lpstr>
      <vt:lpstr>微软雅黑</vt:lpstr>
      <vt:lpstr>Arial</vt:lpstr>
      <vt:lpstr>Eras Bold ITC</vt:lpstr>
      <vt:lpstr>Tahoma</vt:lpstr>
      <vt:lpstr>Times New Roman</vt:lpstr>
      <vt:lpstr>Verdana</vt:lpstr>
      <vt:lpstr>Wingdings</vt:lpstr>
      <vt:lpstr>sample</vt:lpstr>
      <vt:lpstr>1_sample</vt:lpstr>
      <vt:lpstr>Photoshop.Image.6</vt:lpstr>
      <vt:lpstr>2021级新生教学管理教育</vt:lpstr>
      <vt:lpstr>内容</vt:lpstr>
      <vt:lpstr>一、相关教学（教务）管理介绍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（二）教学相关事务详解</vt:lpstr>
      <vt:lpstr>PowerPoint 演示文稿</vt:lpstr>
      <vt:lpstr>PowerPoint 演示文稿</vt:lpstr>
      <vt:lpstr>（二）教学相关事务详解</vt:lpstr>
      <vt:lpstr>PowerPoint 演示文稿</vt:lpstr>
      <vt:lpstr>本科教学信息网—— 教务信息发布                               教学资源查看                              教务系统使用</vt:lpstr>
      <vt:lpstr>PowerPoint 演示文稿</vt:lpstr>
      <vt:lpstr>PowerPoint 演示文稿</vt:lpstr>
      <vt:lpstr>2.URP教务管理系统</vt:lpstr>
      <vt:lpstr>PowerPoint 演示文稿</vt:lpstr>
      <vt:lpstr>PowerPoint 演示文稿</vt:lpstr>
      <vt:lpstr>PowerPoint 演示文稿</vt:lpstr>
      <vt:lpstr>PowerPoint 演示文稿</vt:lpstr>
      <vt:lpstr>二、培养方案简介</vt:lpstr>
      <vt:lpstr>二、培养方案简介</vt:lpstr>
      <vt:lpstr>二、培养方案简介</vt:lpstr>
      <vt:lpstr>二、培养方案简介</vt:lpstr>
      <vt:lpstr>二、培养方案简介</vt:lpstr>
      <vt:lpstr>二、培养方案简介</vt:lpstr>
      <vt:lpstr>PowerPoint 演示文稿</vt:lpstr>
      <vt:lpstr>PowerPoint 演示文稿</vt:lpstr>
      <vt:lpstr>上海市东北片高校跨校辅修专业</vt:lpstr>
      <vt:lpstr>校内辅修专业</vt:lpstr>
      <vt:lpstr>二校园交流</vt:lpstr>
      <vt:lpstr>境外交流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ppt.glzy8.com提供海量PPT模板免费下载！</dc:title>
  <dc:creator>xlchen</dc:creator>
  <cp:lastModifiedBy>Administrator</cp:lastModifiedBy>
  <cp:revision>322</cp:revision>
  <dcterms:created xsi:type="dcterms:W3CDTF">2004-08-26T06:30:00Z</dcterms:created>
  <dcterms:modified xsi:type="dcterms:W3CDTF">2021-09-23T00:34:56Z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000800a417000000000001024140</vt:lpwstr>
  </property>
  <property fmtid="{D5CDD505-2E9C-101B-9397-08002B2CF9AE}" pid="3" name="KSOProductBuildVer">
    <vt:lpwstr>2052-11.1.0.10578</vt:lpwstr>
  </property>
  <property fmtid="{D5CDD505-2E9C-101B-9397-08002B2CF9AE}" pid="4" name="ICV">
    <vt:lpwstr>8F85260456F64C3F80011712F83FD715</vt:lpwstr>
  </property>
</Properties>
</file>