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273" r:id="rId3"/>
    <p:sldId id="257" r:id="rId4"/>
    <p:sldId id="281" r:id="rId5"/>
    <p:sldId id="263" r:id="rId6"/>
    <p:sldId id="283" r:id="rId7"/>
    <p:sldId id="284" r:id="rId8"/>
    <p:sldId id="267" r:id="rId9"/>
    <p:sldId id="304" r:id="rId10"/>
    <p:sldId id="297" r:id="rId11"/>
    <p:sldId id="286" r:id="rId12"/>
    <p:sldId id="276" r:id="rId13"/>
    <p:sldId id="287" r:id="rId14"/>
    <p:sldId id="288" r:id="rId15"/>
    <p:sldId id="277" r:id="rId16"/>
    <p:sldId id="302" r:id="rId17"/>
    <p:sldId id="299" r:id="rId18"/>
    <p:sldId id="295" r:id="rId19"/>
    <p:sldId id="285" r:id="rId20"/>
    <p:sldId id="294" r:id="rId21"/>
    <p:sldId id="289" r:id="rId22"/>
    <p:sldId id="290" r:id="rId23"/>
    <p:sldId id="296" r:id="rId24"/>
    <p:sldId id="305" r:id="rId25"/>
  </p:sldIdLst>
  <p:sldSz cx="9144000" cy="6858000" type="screen4x3"/>
  <p:notesSz cx="6858000" cy="9144000"/>
  <p:defaultTextStyle>
    <a:defPPr>
      <a:defRPr lang="zh-CN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rgbClr val="FFFF00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F6A8"/>
    <a:srgbClr val="6699FF"/>
    <a:srgbClr val="800000"/>
    <a:srgbClr val="0000FF"/>
    <a:srgbClr val="990000"/>
    <a:srgbClr val="003399"/>
    <a:srgbClr val="CCFF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37" autoAdjust="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6B49C-9F5E-4C11-BF8A-B09D94096F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1616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A1A0D-5B51-4CA4-AECD-527E184EC74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809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FE40D-23DC-495E-9E2C-52656ED91C8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055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8BA3C-6BD5-4B26-A928-56865A7C4A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754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D41F7-782E-46DB-960D-83F4E48FA6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28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F0C99-C2B0-4D70-ACF2-055A494213B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538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24E3A-D23E-4A92-8074-06AA434A02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156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7B168-A40E-4FC8-8585-385CCEDC71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4472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93E22-1B9D-4EEA-8D19-488D8F2D27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2258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7EFDC-FFE3-42CF-9CA0-E34D2F6E9B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309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C22A9-276D-4DB6-A5F2-5063936FBB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055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00"/>
            </a:gs>
            <a:gs pos="50000">
              <a:srgbClr val="CCFF99"/>
            </a:gs>
            <a:gs pos="100000">
              <a:srgbClr val="6699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BDAA3F8-CF71-4370-A5FB-8CA6F864C0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/>
              <a:t>选课要点</a:t>
            </a:r>
            <a:endParaRPr lang="zh-CN" altLang="en-US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dirty="0" smtClean="0"/>
              <a:t>一、选课原则</a:t>
            </a:r>
          </a:p>
          <a:p>
            <a:pPr eaLnBrk="1" hangingPunct="1">
              <a:buFontTx/>
              <a:buNone/>
            </a:pPr>
            <a:r>
              <a:rPr lang="zh-CN" altLang="en-US" b="1" dirty="0" smtClean="0"/>
              <a:t>二、选课准备</a:t>
            </a:r>
          </a:p>
          <a:p>
            <a:pPr eaLnBrk="1" hangingPunct="1">
              <a:buFontTx/>
              <a:buNone/>
            </a:pPr>
            <a:r>
              <a:rPr lang="zh-CN" altLang="en-US" b="1" dirty="0" smtClean="0"/>
              <a:t>三、选课阶段</a:t>
            </a:r>
          </a:p>
          <a:p>
            <a:pPr eaLnBrk="1" hangingPunct="1">
              <a:buFontTx/>
              <a:buNone/>
            </a:pPr>
            <a:r>
              <a:rPr lang="zh-CN" altLang="en-US" b="1" dirty="0" smtClean="0"/>
              <a:t>四、选课方法</a:t>
            </a:r>
          </a:p>
          <a:p>
            <a:pPr eaLnBrk="1" hangingPunct="1">
              <a:buFontTx/>
              <a:buNone/>
            </a:pPr>
            <a:r>
              <a:rPr lang="zh-CN" altLang="en-US" b="1" dirty="0" smtClean="0"/>
              <a:t>五、选课注意事项</a:t>
            </a:r>
          </a:p>
          <a:p>
            <a:pPr eaLnBrk="1" hangingPunct="1">
              <a:buFontTx/>
              <a:buNone/>
            </a:pPr>
            <a:r>
              <a:rPr lang="zh-CN" altLang="en-US" b="1" dirty="0" smtClean="0"/>
              <a:t>六、选课操作</a:t>
            </a:r>
          </a:p>
          <a:p>
            <a:pPr eaLnBrk="1" hangingPunct="1">
              <a:buFontTx/>
              <a:buNone/>
            </a:pPr>
            <a:endParaRPr lang="en-US" altLang="zh-CN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六、选课操作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9291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b="1" smtClean="0"/>
              <a:t>1. </a:t>
            </a:r>
            <a:r>
              <a:rPr lang="zh-CN" altLang="en-US" sz="2800" b="1" smtClean="0"/>
              <a:t>学生进入</a:t>
            </a:r>
            <a:r>
              <a:rPr lang="en-US" altLang="zh-CN" sz="2800" b="1" smtClean="0"/>
              <a:t>URP</a:t>
            </a:r>
            <a:r>
              <a:rPr lang="zh-CN" altLang="en-US" sz="2800" b="1" smtClean="0"/>
              <a:t>教务管理系统之后</a:t>
            </a:r>
          </a:p>
          <a:p>
            <a:pPr eaLnBrk="1" hangingPunct="1">
              <a:buFontTx/>
              <a:buNone/>
            </a:pPr>
            <a:r>
              <a:rPr lang="zh-CN" altLang="en-US" sz="2800" b="1" smtClean="0"/>
              <a:t>    在这个界面输入账号（学号）、密码登录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133600"/>
            <a:ext cx="6481763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196975"/>
            <a:ext cx="8518525" cy="4957763"/>
          </a:xfrm>
          <a:solidFill>
            <a:srgbClr val="99CC00"/>
          </a:solidFill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2843213" y="188913"/>
            <a:ext cx="5257800" cy="792162"/>
          </a:xfrm>
        </p:spPr>
        <p:txBody>
          <a:bodyPr/>
          <a:lstStyle/>
          <a:p>
            <a:pPr eaLnBrk="1" hangingPunct="1"/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1</a:t>
            </a:r>
            <a:r>
              <a:rPr lang="zh-CN" altLang="en-US" sz="4000" b="1" smtClean="0"/>
              <a:t>）</a:t>
            </a:r>
          </a:p>
        </p:txBody>
      </p:sp>
      <p:sp>
        <p:nvSpPr>
          <p:cNvPr id="46084" name="WordArt 4"/>
          <p:cNvSpPr>
            <a:spLocks noChangeArrowheads="1" noChangeShapeType="1" noTextEdit="1"/>
          </p:cNvSpPr>
          <p:nvPr/>
        </p:nvSpPr>
        <p:spPr bwMode="auto">
          <a:xfrm>
            <a:off x="615951" y="4232646"/>
            <a:ext cx="7400925" cy="3720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1" hangingPunct="1">
              <a:defRPr/>
            </a:pPr>
            <a:r>
              <a:rPr lang="zh-CN" altLang="en-US" sz="2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路径：教务在线 </a:t>
            </a:r>
            <a:r>
              <a:rPr lang="en-US" altLang="zh-CN" sz="2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-&gt; urp</a:t>
            </a:r>
            <a:r>
              <a:rPr lang="zh-CN" altLang="en-US" sz="2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教务管理系统 </a:t>
            </a:r>
            <a:r>
              <a:rPr lang="en-US" altLang="zh-CN" sz="2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-&gt; </a:t>
            </a:r>
            <a:r>
              <a:rPr lang="zh-CN" altLang="en-US" sz="2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选课管理 </a:t>
            </a:r>
            <a:r>
              <a:rPr lang="en-US" altLang="zh-CN" sz="2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-&gt; </a:t>
            </a:r>
            <a:r>
              <a:rPr lang="zh-CN" altLang="en-US" sz="20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选课方案</a:t>
            </a:r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1258888" y="1557338"/>
            <a:ext cx="7200900" cy="5048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>
            <a:off x="4572000" y="3429000"/>
            <a:ext cx="2663825" cy="503238"/>
          </a:xfrm>
          <a:prstGeom prst="borderCallout1">
            <a:avLst>
              <a:gd name="adj1" fmla="val 22713"/>
              <a:gd name="adj2" fmla="val -2861"/>
              <a:gd name="adj3" fmla="val -415458"/>
              <a:gd name="adj4" fmla="val -61444"/>
            </a:avLst>
          </a:prstGeom>
          <a:solidFill>
            <a:srgbClr val="3366FF"/>
          </a:solidFill>
          <a:ln w="127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aseline="-25000">
                <a:latin typeface="Verdana" pitchFamily="34" charset="0"/>
              </a:rPr>
              <a:t>各种选课途径</a:t>
            </a:r>
            <a:endParaRPr lang="zh-CN" altLang="en-US" sz="2800" b="0" baseline="-250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88913"/>
            <a:ext cx="7772400" cy="1143000"/>
          </a:xfrm>
        </p:spPr>
        <p:txBody>
          <a:bodyPr/>
          <a:lstStyle/>
          <a:p>
            <a:pPr eaLnBrk="1" hangingPunct="1"/>
            <a:r>
              <a:rPr lang="zh-CN" altLang="en-US" sz="3600" b="1" smtClean="0"/>
              <a:t>选课主界面（</a:t>
            </a:r>
            <a:r>
              <a:rPr lang="en-US" altLang="zh-CN" sz="3600" b="1" smtClean="0"/>
              <a:t>2</a:t>
            </a:r>
            <a:r>
              <a:rPr lang="zh-CN" altLang="en-US" sz="3600" b="1" smtClean="0"/>
              <a:t>）</a:t>
            </a:r>
          </a:p>
        </p:txBody>
      </p:sp>
      <p:graphicFrame>
        <p:nvGraphicFramePr>
          <p:cNvPr id="1331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95288" y="1052513"/>
          <a:ext cx="8426450" cy="554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Image" r:id="rId3" imgW="6204216" imgH="3621031" progId="Photoshop.Image.8">
                  <p:embed/>
                </p:oleObj>
              </mc:Choice>
              <mc:Fallback>
                <p:oleObj name="Image" r:id="rId3" imgW="6204216" imgH="3621031" progId="Photoshop.Imag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052513"/>
                        <a:ext cx="8426450" cy="554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AutoShape 4"/>
          <p:cNvSpPr>
            <a:spLocks/>
          </p:cNvSpPr>
          <p:nvPr/>
        </p:nvSpPr>
        <p:spPr bwMode="auto">
          <a:xfrm>
            <a:off x="1258888" y="333375"/>
            <a:ext cx="2232025" cy="647700"/>
          </a:xfrm>
          <a:prstGeom prst="borderCallout1">
            <a:avLst>
              <a:gd name="adj1" fmla="val 17648"/>
              <a:gd name="adj2" fmla="val -3412"/>
              <a:gd name="adj3" fmla="val 228921"/>
              <a:gd name="adj4" fmla="val -22759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>
                <a:solidFill>
                  <a:srgbClr val="800000"/>
                </a:solidFill>
              </a:rPr>
              <a:t>各功能模块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3851275" y="3141663"/>
            <a:ext cx="2076450" cy="792162"/>
          </a:xfrm>
          <a:prstGeom prst="callout1">
            <a:avLst>
              <a:gd name="adj1" fmla="val 85569"/>
              <a:gd name="adj2" fmla="val -3671"/>
              <a:gd name="adj3" fmla="val -169537"/>
              <a:gd name="adj4" fmla="val -3671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/>
              <a:t>各选课途径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2051050" y="4149725"/>
            <a:ext cx="1728788" cy="792163"/>
          </a:xfrm>
          <a:prstGeom prst="wedgeRoundRectCallout">
            <a:avLst>
              <a:gd name="adj1" fmla="val 28514"/>
              <a:gd name="adj2" fmla="val -355412"/>
              <a:gd name="adj3" fmla="val 16667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点击</a:t>
            </a:r>
          </a:p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方案课程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7200900" cy="647700"/>
          </a:xfrm>
        </p:spPr>
        <p:txBody>
          <a:bodyPr/>
          <a:lstStyle/>
          <a:p>
            <a:pPr eaLnBrk="1" hangingPunct="1"/>
            <a:r>
              <a:rPr lang="en-US" altLang="zh-CN" sz="4000" b="1" smtClean="0"/>
              <a:t>     </a:t>
            </a:r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3</a:t>
            </a:r>
            <a:r>
              <a:rPr lang="zh-CN" altLang="en-US" sz="4000" b="1" smtClean="0"/>
              <a:t>）</a:t>
            </a:r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052513"/>
            <a:ext cx="8302625" cy="5008562"/>
          </a:xfrm>
        </p:spPr>
      </p:pic>
      <p:sp>
        <p:nvSpPr>
          <p:cNvPr id="14340" name="Oval 6"/>
          <p:cNvSpPr>
            <a:spLocks noChangeArrowheads="1"/>
          </p:cNvSpPr>
          <p:nvPr/>
        </p:nvSpPr>
        <p:spPr bwMode="auto">
          <a:xfrm rot="-5570662">
            <a:off x="-71437" y="3536950"/>
            <a:ext cx="4535487" cy="576263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4341" name="AutoShape 8"/>
          <p:cNvSpPr>
            <a:spLocks noChangeArrowheads="1"/>
          </p:cNvSpPr>
          <p:nvPr/>
        </p:nvSpPr>
        <p:spPr bwMode="auto">
          <a:xfrm>
            <a:off x="3708400" y="3141663"/>
            <a:ext cx="3889375" cy="1727200"/>
          </a:xfrm>
          <a:prstGeom prst="wedgeRectCallout">
            <a:avLst>
              <a:gd name="adj1" fmla="val -54407"/>
              <a:gd name="adj2" fmla="val -130699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l" eaLnBrk="1" hangingPunct="1">
              <a:spcBef>
                <a:spcPct val="50000"/>
              </a:spcBef>
            </a:pPr>
            <a:r>
              <a:rPr lang="zh-CN" altLang="en-US" sz="2000">
                <a:solidFill>
                  <a:schemeClr val="tx1"/>
                </a:solidFill>
                <a:latin typeface="Verdana" pitchFamily="34" charset="0"/>
              </a:rPr>
              <a:t>方案课程，指该专业培养方案中当学期为所有年级开设的课程。在相应的选择框内打勾，点击确定即可选中课程。</a:t>
            </a:r>
          </a:p>
          <a:p>
            <a:pPr eaLnBrk="1" hangingPunct="1"/>
            <a:endParaRPr lang="en-US" altLang="zh-CN" sz="2000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125538"/>
            <a:ext cx="8229600" cy="5029200"/>
          </a:xfrm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200900" cy="576262"/>
          </a:xfrm>
        </p:spPr>
        <p:txBody>
          <a:bodyPr/>
          <a:lstStyle/>
          <a:p>
            <a:pPr eaLnBrk="1" hangingPunct="1"/>
            <a:r>
              <a:rPr lang="en-US" altLang="zh-CN" sz="4000" b="1" smtClean="0"/>
              <a:t>   </a:t>
            </a:r>
            <a:r>
              <a:rPr lang="zh-CN" altLang="en-US" sz="4000" b="1" smtClean="0"/>
              <a:t>常用的选课途径</a:t>
            </a:r>
          </a:p>
        </p:txBody>
      </p:sp>
      <p:sp>
        <p:nvSpPr>
          <p:cNvPr id="15364" name="AutoShape 4"/>
          <p:cNvSpPr>
            <a:spLocks/>
          </p:cNvSpPr>
          <p:nvPr/>
        </p:nvSpPr>
        <p:spPr bwMode="auto">
          <a:xfrm>
            <a:off x="4284663" y="2997200"/>
            <a:ext cx="2582862" cy="1223963"/>
          </a:xfrm>
          <a:prstGeom prst="accentBorderCallout1">
            <a:avLst>
              <a:gd name="adj1" fmla="val 9338"/>
              <a:gd name="adj2" fmla="val -2949"/>
              <a:gd name="adj3" fmla="val -33463"/>
              <a:gd name="adj4" fmla="val -39398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zh-CN" altLang="en-US" sz="1800">
                <a:solidFill>
                  <a:srgbClr val="800000"/>
                </a:solidFill>
              </a:rPr>
              <a:t>在知道课程号和课序号的情况下，可以在此对话框内直接输入，点击“确定”即可选中课程。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308850" y="188913"/>
            <a:ext cx="1582738" cy="720725"/>
          </a:xfrm>
          <a:prstGeom prst="wedgeRoundRectCallout">
            <a:avLst>
              <a:gd name="adj1" fmla="val -61231"/>
              <a:gd name="adj2" fmla="val 168944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>
                <a:solidFill>
                  <a:schemeClr val="tx1"/>
                </a:solidFill>
                <a:latin typeface="Verdana" pitchFamily="34" charset="0"/>
              </a:rPr>
              <a:t>点击</a:t>
            </a:r>
          </a:p>
          <a:p>
            <a:pPr eaLnBrk="1" hangingPunct="1"/>
            <a:r>
              <a:rPr lang="zh-CN" altLang="en-US">
                <a:solidFill>
                  <a:schemeClr val="tx1"/>
                </a:solidFill>
                <a:latin typeface="Verdana" pitchFamily="34" charset="0"/>
              </a:rPr>
              <a:t>自由选课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6985000" cy="647700"/>
          </a:xfrm>
        </p:spPr>
        <p:txBody>
          <a:bodyPr/>
          <a:lstStyle/>
          <a:p>
            <a:pPr eaLnBrk="1" hangingPunct="1"/>
            <a:r>
              <a:rPr lang="zh-CN" altLang="en-US" sz="3600" b="1" smtClean="0"/>
              <a:t>常用的选课途径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选课</a:t>
            </a:r>
            <a:r>
              <a:rPr lang="en-US" altLang="zh-CN" b="1" smtClean="0"/>
              <a:t>-</a:t>
            </a:r>
            <a:r>
              <a:rPr lang="zh-CN" altLang="en-US" b="1" smtClean="0"/>
              <a:t>自由选课界面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1113"/>
            <a:ext cx="8820150" cy="557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AutoShape 5"/>
          <p:cNvSpPr>
            <a:spLocks/>
          </p:cNvSpPr>
          <p:nvPr/>
        </p:nvSpPr>
        <p:spPr bwMode="auto">
          <a:xfrm>
            <a:off x="5076825" y="2997200"/>
            <a:ext cx="3311525" cy="1439863"/>
          </a:xfrm>
          <a:prstGeom prst="accentBorderCallout1">
            <a:avLst>
              <a:gd name="adj1" fmla="val 7940"/>
              <a:gd name="adj2" fmla="val -2301"/>
              <a:gd name="adj3" fmla="val -23704"/>
              <a:gd name="adj4" fmla="val -52301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zh-CN" altLang="en-US"/>
              <a:t>在此对话框内输入相关课程信息，然后点击“确定”即可完成选课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6</a:t>
            </a:r>
            <a:r>
              <a:rPr lang="zh-CN" altLang="en-US" sz="4000" b="1" smtClean="0"/>
              <a:t>）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8459788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AutoShape 6"/>
          <p:cNvSpPr>
            <a:spLocks noChangeArrowheads="1"/>
          </p:cNvSpPr>
          <p:nvPr/>
        </p:nvSpPr>
        <p:spPr bwMode="auto">
          <a:xfrm>
            <a:off x="3132138" y="4724400"/>
            <a:ext cx="2952750" cy="503238"/>
          </a:xfrm>
          <a:prstGeom prst="wedgeRoundRectCallout">
            <a:avLst>
              <a:gd name="adj1" fmla="val -100106"/>
              <a:gd name="adj2" fmla="val -321292"/>
              <a:gd name="adj3" fmla="val 16667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>
                <a:solidFill>
                  <a:schemeClr val="tx1"/>
                </a:solidFill>
                <a:latin typeface="Verdana" pitchFamily="34" charset="0"/>
              </a:rPr>
              <a:t>在所选课程前打钩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7</a:t>
            </a:r>
            <a:r>
              <a:rPr lang="zh-CN" altLang="en-US" sz="4000" b="1" smtClean="0"/>
              <a:t>）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8316913" cy="444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3419475" y="4581525"/>
            <a:ext cx="2520950" cy="681038"/>
          </a:xfrm>
          <a:prstGeom prst="wedgeRoundRectCallout">
            <a:avLst>
              <a:gd name="adj1" fmla="val -107495"/>
              <a:gd name="adj2" fmla="val -329023"/>
              <a:gd name="adj3" fmla="val 16667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>
                <a:solidFill>
                  <a:schemeClr val="tx1"/>
                </a:solidFill>
                <a:latin typeface="Verdana" pitchFamily="34" charset="0"/>
              </a:rPr>
              <a:t>显示</a:t>
            </a:r>
          </a:p>
          <a:p>
            <a:pPr eaLnBrk="1" hangingPunct="1"/>
            <a:r>
              <a:rPr lang="zh-CN" altLang="en-US">
                <a:solidFill>
                  <a:schemeClr val="tx1"/>
                </a:solidFill>
                <a:latin typeface="Verdana" pitchFamily="34" charset="0"/>
              </a:rPr>
              <a:t>选课成功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8</a:t>
            </a:r>
            <a:r>
              <a:rPr lang="zh-CN" altLang="en-US" sz="4000" b="1" smtClean="0"/>
              <a:t>）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38263"/>
            <a:ext cx="8281988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755650" y="260350"/>
            <a:ext cx="1800225" cy="576263"/>
          </a:xfrm>
          <a:prstGeom prst="wedgeRoundRectCallout">
            <a:avLst>
              <a:gd name="adj1" fmla="val -47269"/>
              <a:gd name="adj2" fmla="val 339255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>
                <a:solidFill>
                  <a:schemeClr val="tx1"/>
                </a:solidFill>
                <a:latin typeface="Verdana" pitchFamily="34" charset="0"/>
              </a:rPr>
              <a:t>已选课程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9</a:t>
            </a:r>
            <a:r>
              <a:rPr lang="zh-CN" altLang="en-US" sz="4000" b="1" smtClean="0"/>
              <a:t>）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52675"/>
            <a:ext cx="7921625" cy="388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AutoShape 5"/>
          <p:cNvSpPr>
            <a:spLocks noChangeArrowheads="1"/>
          </p:cNvSpPr>
          <p:nvPr/>
        </p:nvSpPr>
        <p:spPr bwMode="auto">
          <a:xfrm>
            <a:off x="611188" y="1484313"/>
            <a:ext cx="3313112" cy="719137"/>
          </a:xfrm>
          <a:prstGeom prst="wedgeRoundRectCallout">
            <a:avLst>
              <a:gd name="adj1" fmla="val -37972"/>
              <a:gd name="adj2" fmla="val 276046"/>
              <a:gd name="adj3" fmla="val 16667"/>
            </a:avLst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/>
            <a:r>
              <a:rPr lang="zh-CN" altLang="en-US">
                <a:solidFill>
                  <a:srgbClr val="800000"/>
                </a:solidFill>
                <a:latin typeface="Verdana" pitchFamily="34" charset="0"/>
              </a:rPr>
              <a:t>如想删除已选课程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一、选课原则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569325" cy="48133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altLang="zh-CN" sz="2800" b="1" smtClean="0"/>
              <a:t>  1. </a:t>
            </a:r>
            <a:r>
              <a:rPr lang="zh-CN" altLang="en-US" sz="2800" b="1" smtClean="0"/>
              <a:t>学生每学期注册后选课方有效。 一般以每学期第</a:t>
            </a:r>
            <a:r>
              <a:rPr lang="en-US" altLang="zh-CN" sz="2800" b="1" smtClean="0"/>
              <a:t>3</a:t>
            </a:r>
            <a:r>
              <a:rPr lang="zh-CN" altLang="en-US" sz="2800" b="1" smtClean="0"/>
              <a:t>周左右教务处公布选课结果为时限，逾期未注册者将被删除当期选课，该选课结果亦作为重修学费结算依据。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zh-CN" altLang="en-US" sz="2800" b="1" smtClean="0"/>
              <a:t>  </a:t>
            </a:r>
            <a:r>
              <a:rPr lang="en-US" altLang="zh-CN" sz="2800" b="1" smtClean="0"/>
              <a:t>2. </a:t>
            </a:r>
            <a:r>
              <a:rPr lang="zh-CN" altLang="en-US" sz="2800" b="1" smtClean="0"/>
              <a:t>第二至第四学期选课最少不得低于</a:t>
            </a:r>
            <a:r>
              <a:rPr lang="en-US" altLang="zh-CN" sz="2800" b="1" smtClean="0"/>
              <a:t>16</a:t>
            </a:r>
            <a:r>
              <a:rPr lang="zh-CN" altLang="en-US" sz="2800" b="1" smtClean="0"/>
              <a:t>学分，最多不超过</a:t>
            </a:r>
            <a:r>
              <a:rPr lang="en-US" altLang="zh-CN" sz="2800" b="1" smtClean="0"/>
              <a:t>35</a:t>
            </a:r>
            <a:r>
              <a:rPr lang="zh-CN" altLang="en-US" sz="2800" b="1" smtClean="0"/>
              <a:t>学分。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zh-CN" altLang="en-US" sz="2800" b="1" smtClean="0"/>
              <a:t>  </a:t>
            </a:r>
            <a:r>
              <a:rPr lang="en-US" altLang="zh-CN" sz="2800" b="1" smtClean="0"/>
              <a:t>3. </a:t>
            </a:r>
            <a:r>
              <a:rPr lang="zh-CN" altLang="en-US" sz="2800" b="1" smtClean="0"/>
              <a:t>学生应在选课阶段自行上网操作，委托他人代选后果自负。特殊情况不能网上自行选课者，如：学籍异动、外国留学生、二校园交流生、已结业学生等，须在规定的时间内到所在学院办理相关手续，同时可先进课堂听课。</a:t>
            </a:r>
            <a:endParaRPr lang="zh-CN" altLang="en-US" sz="2800" b="1" smtClean="0">
              <a:solidFill>
                <a:srgbClr val="FF33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zh-CN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10</a:t>
            </a:r>
            <a:r>
              <a:rPr lang="zh-CN" altLang="en-US" sz="4000" b="1" smtClean="0"/>
              <a:t>）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7991475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468313" y="188913"/>
            <a:ext cx="2160587" cy="754062"/>
          </a:xfrm>
          <a:prstGeom prst="wedgeRoundRectCallout">
            <a:avLst>
              <a:gd name="adj1" fmla="val -27148"/>
              <a:gd name="adj2" fmla="val 329579"/>
              <a:gd name="adj3" fmla="val 16667"/>
            </a:avLst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/>
            <a:r>
              <a:rPr lang="zh-CN" altLang="en-US">
                <a:solidFill>
                  <a:srgbClr val="0000CC"/>
                </a:solidFill>
                <a:latin typeface="Verdana" pitchFamily="34" charset="0"/>
              </a:rPr>
              <a:t>点击</a:t>
            </a:r>
          </a:p>
          <a:p>
            <a:pPr eaLnBrk="1" hangingPunct="1"/>
            <a:r>
              <a:rPr lang="zh-CN" altLang="en-US">
                <a:solidFill>
                  <a:srgbClr val="0000CC"/>
                </a:solidFill>
                <a:latin typeface="Verdana" pitchFamily="34" charset="0"/>
              </a:rPr>
              <a:t>本学期课表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88913"/>
            <a:ext cx="7200900" cy="576262"/>
          </a:xfrm>
        </p:spPr>
        <p:txBody>
          <a:bodyPr/>
          <a:lstStyle/>
          <a:p>
            <a:pPr eaLnBrk="1" hangingPunct="1"/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11</a:t>
            </a:r>
            <a:r>
              <a:rPr lang="zh-CN" altLang="en-US" sz="4000" b="1" smtClean="0"/>
              <a:t>）</a:t>
            </a:r>
          </a:p>
        </p:txBody>
      </p:sp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931863"/>
            <a:ext cx="8208963" cy="4729162"/>
          </a:xfrm>
          <a:noFill/>
        </p:spPr>
      </p:pic>
      <p:sp>
        <p:nvSpPr>
          <p:cNvPr id="22532" name="AutoShape 4"/>
          <p:cNvSpPr>
            <a:spLocks/>
          </p:cNvSpPr>
          <p:nvPr/>
        </p:nvSpPr>
        <p:spPr bwMode="auto">
          <a:xfrm>
            <a:off x="2555875" y="3357563"/>
            <a:ext cx="3744913" cy="1008062"/>
          </a:xfrm>
          <a:prstGeom prst="accentBorderCallout1">
            <a:avLst>
              <a:gd name="adj1" fmla="val 11338"/>
              <a:gd name="adj2" fmla="val 102037"/>
              <a:gd name="adj3" fmla="val -61889"/>
              <a:gd name="adj4" fmla="val 107292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zh-CN" altLang="en-US" sz="1800"/>
              <a:t>在</a:t>
            </a:r>
            <a:r>
              <a:rPr lang="zh-CN" altLang="en-US" sz="1800">
                <a:solidFill>
                  <a:srgbClr val="FF0000"/>
                </a:solidFill>
              </a:rPr>
              <a:t>重修选课阶段</a:t>
            </a:r>
            <a:r>
              <a:rPr lang="zh-CN" altLang="en-US" sz="1800"/>
              <a:t>只能使用该途径选课。对话框完整输入课程号、课序号，点击“确定”完成选课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95288" y="4652963"/>
            <a:ext cx="7235825" cy="788987"/>
          </a:xfrm>
          <a:prstGeom prst="rect">
            <a:avLst/>
          </a:prstGeom>
          <a:solidFill>
            <a:srgbClr val="FFCCFF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>
                <a:solidFill>
                  <a:schemeClr val="tx1"/>
                </a:solidFill>
                <a:latin typeface="Verdana" pitchFamily="34" charset="0"/>
              </a:rPr>
              <a:t>在任意选课阶段，学生均可选重修课，重修可冲突选课但受容量限制。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en-US" sz="1800">
                <a:solidFill>
                  <a:schemeClr val="tx1"/>
                </a:solidFill>
                <a:latin typeface="Verdana" pitchFamily="34" charset="0"/>
              </a:rPr>
              <a:t>重修体育和实验实践类课程，学生须避免冲突选课。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971550" y="5661025"/>
            <a:ext cx="5616575" cy="650875"/>
          </a:xfrm>
          <a:prstGeom prst="rect">
            <a:avLst/>
          </a:prstGeom>
          <a:solidFill>
            <a:srgbClr val="FFCC99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1800">
                <a:solidFill>
                  <a:schemeClr val="tx1"/>
                </a:solidFill>
                <a:latin typeface="Verdana" pitchFamily="34" charset="0"/>
              </a:rPr>
              <a:t>重修课程的课程号如有改变，则系统无法识别为重修，不能冲突选课，需办理选课申请。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91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91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  <p:bldP spid="491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1187450" y="836613"/>
            <a:ext cx="6697663" cy="2663825"/>
            <a:chOff x="748" y="436"/>
            <a:chExt cx="3973" cy="1614"/>
          </a:xfrm>
        </p:grpSpPr>
        <p:pic>
          <p:nvPicPr>
            <p:cNvPr id="23562" name="图片 1" descr="C:\Documents and Settings\Administrator\Application Data\Tencent\Users\512956240\QQ\WinTemp\RichOle\{X)K(_~L63{19_%VW}U2A%P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436"/>
              <a:ext cx="3882" cy="1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3" name="Oval 4"/>
            <p:cNvSpPr>
              <a:spLocks noChangeArrowheads="1"/>
            </p:cNvSpPr>
            <p:nvPr/>
          </p:nvSpPr>
          <p:spPr bwMode="auto">
            <a:xfrm>
              <a:off x="1701" y="436"/>
              <a:ext cx="453" cy="227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/>
              <a:endParaRPr lang="zh-CN" altLang="en-US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23564" name="Rectangle 5"/>
            <p:cNvSpPr>
              <a:spLocks noChangeArrowheads="1"/>
            </p:cNvSpPr>
            <p:nvPr/>
          </p:nvSpPr>
          <p:spPr bwMode="auto">
            <a:xfrm>
              <a:off x="748" y="1434"/>
              <a:ext cx="635" cy="227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/>
              <a:endParaRPr lang="zh-CN" altLang="en-US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23565" name="AutoShape 6"/>
            <p:cNvSpPr>
              <a:spLocks noChangeArrowheads="1"/>
            </p:cNvSpPr>
            <p:nvPr/>
          </p:nvSpPr>
          <p:spPr bwMode="auto">
            <a:xfrm>
              <a:off x="1882" y="1253"/>
              <a:ext cx="1996" cy="453"/>
            </a:xfrm>
            <a:prstGeom prst="wedgeRectCallout">
              <a:avLst>
                <a:gd name="adj1" fmla="val -67537"/>
                <a:gd name="adj2" fmla="val -44259"/>
              </a:avLst>
            </a:prstGeom>
            <a:noFill/>
            <a:ln w="9525" algn="ctr">
              <a:solidFill>
                <a:srgbClr val="3399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3200" baseline="-25000">
                  <a:solidFill>
                    <a:srgbClr val="FF0000"/>
                  </a:solidFill>
                  <a:latin typeface="Verdana" pitchFamily="34" charset="0"/>
                </a:rPr>
                <a:t>选定教材</a:t>
              </a:r>
            </a:p>
          </p:txBody>
        </p:sp>
      </p:grpSp>
      <p:grpSp>
        <p:nvGrpSpPr>
          <p:cNvPr id="23555" name="Group 7"/>
          <p:cNvGrpSpPr>
            <a:grpSpLocks/>
          </p:cNvGrpSpPr>
          <p:nvPr/>
        </p:nvGrpSpPr>
        <p:grpSpPr bwMode="auto">
          <a:xfrm>
            <a:off x="1116013" y="3716338"/>
            <a:ext cx="6697662" cy="3006725"/>
            <a:chOff x="839" y="2296"/>
            <a:chExt cx="3741" cy="1713"/>
          </a:xfrm>
        </p:grpSpPr>
        <p:pic>
          <p:nvPicPr>
            <p:cNvPr id="23559" name="图片 3" descr="C:\Documents and Settings\Administrator\Application Data\Tencent\Users\512956240\QQ\WinTemp\RichOle\TGJE78AH5ZP$3)WCJ)CEAC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2341"/>
              <a:ext cx="3696" cy="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Oval 9"/>
            <p:cNvSpPr>
              <a:spLocks noChangeArrowheads="1"/>
            </p:cNvSpPr>
            <p:nvPr/>
          </p:nvSpPr>
          <p:spPr bwMode="auto">
            <a:xfrm>
              <a:off x="3061" y="2296"/>
              <a:ext cx="453" cy="227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/>
              <a:endParaRPr lang="zh-CN" altLang="en-US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23561" name="Rectangle 10"/>
            <p:cNvSpPr>
              <a:spLocks noChangeArrowheads="1"/>
            </p:cNvSpPr>
            <p:nvPr/>
          </p:nvSpPr>
          <p:spPr bwMode="auto">
            <a:xfrm>
              <a:off x="839" y="3385"/>
              <a:ext cx="635" cy="272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/>
              <a:endParaRPr lang="zh-CN" altLang="en-US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</p:grpSp>
      <p:sp>
        <p:nvSpPr>
          <p:cNvPr id="23556" name="AutoShape 11"/>
          <p:cNvSpPr>
            <a:spLocks noChangeArrowheads="1"/>
          </p:cNvSpPr>
          <p:nvPr/>
        </p:nvSpPr>
        <p:spPr bwMode="auto">
          <a:xfrm>
            <a:off x="2916238" y="4581525"/>
            <a:ext cx="3384550" cy="792163"/>
          </a:xfrm>
          <a:prstGeom prst="wedgeRectCallout">
            <a:avLst>
              <a:gd name="adj1" fmla="val -70167"/>
              <a:gd name="adj2" fmla="val 109921"/>
            </a:avLst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aseline="-25000">
                <a:solidFill>
                  <a:srgbClr val="FF0000"/>
                </a:solidFill>
                <a:latin typeface="Verdana" pitchFamily="34" charset="0"/>
              </a:rPr>
              <a:t>查询教材选定结果</a:t>
            </a:r>
          </a:p>
        </p:txBody>
      </p:sp>
      <p:sp>
        <p:nvSpPr>
          <p:cNvPr id="23557" name="Rectangle 1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200900" cy="576262"/>
          </a:xfrm>
        </p:spPr>
        <p:txBody>
          <a:bodyPr/>
          <a:lstStyle/>
          <a:p>
            <a:pPr eaLnBrk="1" hangingPunct="1"/>
            <a:r>
              <a:rPr lang="en-US" altLang="zh-CN" sz="4000" b="1" smtClean="0"/>
              <a:t>  </a:t>
            </a:r>
            <a:r>
              <a:rPr lang="zh-CN" altLang="en-US" sz="4000" b="1" smtClean="0"/>
              <a:t>教材选定操作方法</a:t>
            </a:r>
          </a:p>
        </p:txBody>
      </p:sp>
      <p:sp>
        <p:nvSpPr>
          <p:cNvPr id="23558" name="Rectangle 14"/>
          <p:cNvSpPr>
            <a:spLocks noChangeArrowheads="1"/>
          </p:cNvSpPr>
          <p:nvPr/>
        </p:nvSpPr>
        <p:spPr bwMode="auto">
          <a:xfrm>
            <a:off x="1042988" y="3644900"/>
            <a:ext cx="6985000" cy="3213100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z="4000" b="1" smtClean="0"/>
              <a:t>选课主界面（</a:t>
            </a:r>
            <a:r>
              <a:rPr lang="en-US" altLang="zh-CN" sz="4000" b="1" smtClean="0"/>
              <a:t>12</a:t>
            </a:r>
            <a:r>
              <a:rPr lang="zh-CN" altLang="en-US" sz="4000" b="1" smtClean="0"/>
              <a:t>）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395663"/>
            <a:ext cx="190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68413"/>
            <a:ext cx="7704137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7019925" y="3644900"/>
            <a:ext cx="1800225" cy="792163"/>
          </a:xfrm>
          <a:prstGeom prst="wedgeRoundRectCallout">
            <a:avLst>
              <a:gd name="adj1" fmla="val 7935"/>
              <a:gd name="adj2" fmla="val -309120"/>
              <a:gd name="adj3" fmla="val 16667"/>
            </a:avLst>
          </a:prstGeom>
          <a:solidFill>
            <a:srgbClr val="FF99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点击</a:t>
            </a:r>
          </a:p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注销退出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7732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sz="6000" smtClean="0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82688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二、选课准备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507413" cy="50006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zh-CN" altLang="en-US" b="1" smtClean="0"/>
              <a:t>认真阅读</a:t>
            </a:r>
            <a:r>
              <a:rPr lang="en-US" altLang="zh-CN" b="1" smtClean="0"/>
              <a:t>《</a:t>
            </a:r>
            <a:r>
              <a:rPr lang="zh-CN" altLang="en-US" b="1" smtClean="0"/>
              <a:t>教学一览</a:t>
            </a:r>
            <a:r>
              <a:rPr lang="en-US" altLang="zh-CN" b="1" smtClean="0"/>
              <a:t>》</a:t>
            </a:r>
            <a:r>
              <a:rPr lang="zh-CN" altLang="en-US" b="1" smtClean="0"/>
              <a:t>中本专业培养方案。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zh-CN" altLang="en-US" b="1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smtClean="0"/>
              <a:t>2. </a:t>
            </a:r>
            <a:r>
              <a:rPr lang="zh-CN" altLang="en-US" b="1" smtClean="0"/>
              <a:t>详阅</a:t>
            </a:r>
            <a:r>
              <a:rPr lang="en-US" altLang="zh-CN" b="1" smtClean="0"/>
              <a:t>《</a:t>
            </a:r>
            <a:r>
              <a:rPr lang="zh-CN" altLang="en-US" b="1" smtClean="0"/>
              <a:t>上海海洋大学本科生选课、退课、免听、免修课程实施细</a:t>
            </a:r>
            <a:r>
              <a:rPr lang="en-US" altLang="zh-CN" b="1" smtClean="0"/>
              <a:t>》</a:t>
            </a:r>
            <a:r>
              <a:rPr lang="zh-CN" altLang="en-US" b="1" smtClean="0"/>
              <a:t>有关规定 。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zh-CN" altLang="en-US" b="1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 smtClean="0"/>
              <a:t>3.   </a:t>
            </a:r>
            <a:r>
              <a:rPr lang="zh-CN" altLang="en-US" b="1" smtClean="0"/>
              <a:t>根据</a:t>
            </a:r>
            <a:r>
              <a:rPr lang="en-US" altLang="zh-CN" b="1" smtClean="0"/>
              <a:t>《</a:t>
            </a:r>
            <a:r>
              <a:rPr lang="zh-CN" altLang="en-US" b="1" smtClean="0"/>
              <a:t>选课指南</a:t>
            </a:r>
            <a:r>
              <a:rPr lang="en-US" altLang="zh-CN" b="1" smtClean="0"/>
              <a:t>》</a:t>
            </a:r>
            <a:r>
              <a:rPr lang="zh-CN" altLang="en-US" b="1" smtClean="0"/>
              <a:t>和本人情况，咨询指导教师意见后自主选课。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zh-CN" altLang="en-US" b="1" smtClean="0">
                <a:solidFill>
                  <a:srgbClr val="006666"/>
                </a:solidFill>
              </a:rPr>
              <a:t>        </a:t>
            </a:r>
            <a:r>
              <a:rPr lang="en-US" altLang="zh-CN" b="1" smtClean="0">
                <a:solidFill>
                  <a:srgbClr val="800000"/>
                </a:solidFill>
              </a:rPr>
              <a:t>《</a:t>
            </a:r>
            <a:r>
              <a:rPr lang="zh-CN" altLang="en-US" b="1" smtClean="0">
                <a:solidFill>
                  <a:srgbClr val="800000"/>
                </a:solidFill>
              </a:rPr>
              <a:t>选课指南</a:t>
            </a:r>
            <a:r>
              <a:rPr lang="en-US" altLang="zh-CN" b="1" smtClean="0">
                <a:solidFill>
                  <a:srgbClr val="800000"/>
                </a:solidFill>
              </a:rPr>
              <a:t>》</a:t>
            </a:r>
            <a:r>
              <a:rPr lang="zh-CN" altLang="en-US" b="1" smtClean="0">
                <a:solidFill>
                  <a:srgbClr val="800000"/>
                </a:solidFill>
              </a:rPr>
              <a:t>是下学期供学生选择的课程目录。教务处将于本学期选课前（</a:t>
            </a:r>
            <a:r>
              <a:rPr lang="en-US" altLang="zh-CN" b="1" smtClean="0">
                <a:solidFill>
                  <a:srgbClr val="800000"/>
                </a:solidFill>
              </a:rPr>
              <a:t>16</a:t>
            </a:r>
            <a:r>
              <a:rPr lang="zh-CN" altLang="en-US" b="1" smtClean="0">
                <a:solidFill>
                  <a:srgbClr val="800000"/>
                </a:solidFill>
              </a:rPr>
              <a:t>周</a:t>
            </a:r>
            <a:r>
              <a:rPr lang="en-US" altLang="zh-CN" b="1" smtClean="0">
                <a:solidFill>
                  <a:srgbClr val="800000"/>
                </a:solidFill>
              </a:rPr>
              <a:t>6</a:t>
            </a:r>
            <a:r>
              <a:rPr lang="zh-CN" altLang="en-US" b="1" smtClean="0">
                <a:solidFill>
                  <a:srgbClr val="800000"/>
                </a:solidFill>
              </a:rPr>
              <a:t>月</a:t>
            </a:r>
            <a:r>
              <a:rPr lang="en-US" altLang="zh-CN" b="1" smtClean="0">
                <a:solidFill>
                  <a:srgbClr val="800000"/>
                </a:solidFill>
              </a:rPr>
              <a:t>8</a:t>
            </a:r>
            <a:r>
              <a:rPr lang="zh-CN" altLang="en-US" b="1" smtClean="0">
                <a:solidFill>
                  <a:srgbClr val="800000"/>
                </a:solidFill>
              </a:rPr>
              <a:t>日）在“教务在线”发布。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altLang="zh-CN" b="1" smtClean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4663" y="188913"/>
            <a:ext cx="4464050" cy="576262"/>
          </a:xfrm>
        </p:spPr>
        <p:txBody>
          <a:bodyPr/>
          <a:lstStyle/>
          <a:p>
            <a:pPr eaLnBrk="1" hangingPunct="1"/>
            <a:r>
              <a:rPr lang="en-US" altLang="zh-CN" sz="3600" b="1" smtClean="0">
                <a:ea typeface="华文行楷" pitchFamily="2" charset="-122"/>
              </a:rPr>
              <a:t>《</a:t>
            </a:r>
            <a:r>
              <a:rPr lang="zh-CN" altLang="en-US" sz="3600" b="1" smtClean="0">
                <a:ea typeface="华文行楷" pitchFamily="2" charset="-122"/>
              </a:rPr>
              <a:t>选课指南</a:t>
            </a:r>
            <a:r>
              <a:rPr lang="en-US" altLang="zh-CN" sz="3600" b="1" smtClean="0">
                <a:ea typeface="华文行楷" pitchFamily="2" charset="-122"/>
              </a:rPr>
              <a:t>》</a:t>
            </a:r>
            <a:r>
              <a:rPr lang="zh-CN" altLang="en-US" sz="3600" b="1" smtClean="0">
                <a:ea typeface="华文行楷" pitchFamily="2" charset="-122"/>
              </a:rPr>
              <a:t>示例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916113"/>
            <a:ext cx="8229600" cy="4465637"/>
          </a:xfrm>
        </p:spPr>
      </p:pic>
      <p:sp>
        <p:nvSpPr>
          <p:cNvPr id="5124" name="AutoShape 6"/>
          <p:cNvSpPr>
            <a:spLocks noChangeArrowheads="1"/>
          </p:cNvSpPr>
          <p:nvPr/>
        </p:nvSpPr>
        <p:spPr bwMode="auto">
          <a:xfrm>
            <a:off x="179388" y="692150"/>
            <a:ext cx="1800225" cy="969963"/>
          </a:xfrm>
          <a:prstGeom prst="wedgeEllipseCallout">
            <a:avLst>
              <a:gd name="adj1" fmla="val 15167"/>
              <a:gd name="adj2" fmla="val 18878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课程号</a:t>
            </a:r>
          </a:p>
          <a:p>
            <a:pPr eaLnBrk="1" hangingPunct="1"/>
            <a:r>
              <a:rPr lang="en-US" altLang="zh-CN" b="0">
                <a:solidFill>
                  <a:schemeClr val="tx1"/>
                </a:solidFill>
                <a:latin typeface="Verdana" pitchFamily="34" charset="0"/>
              </a:rPr>
              <a:t>7</a:t>
            </a:r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位数</a:t>
            </a:r>
          </a:p>
        </p:txBody>
      </p:sp>
      <p:sp>
        <p:nvSpPr>
          <p:cNvPr id="5125" name="AutoShape 7"/>
          <p:cNvSpPr>
            <a:spLocks noChangeArrowheads="1"/>
          </p:cNvSpPr>
          <p:nvPr/>
        </p:nvSpPr>
        <p:spPr bwMode="auto">
          <a:xfrm flipV="1">
            <a:off x="1979613" y="0"/>
            <a:ext cx="2592387" cy="1096963"/>
          </a:xfrm>
          <a:prstGeom prst="wedgeRoundRectCallout">
            <a:avLst>
              <a:gd name="adj1" fmla="val -43634"/>
              <a:gd name="adj2" fmla="val -189801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课序号</a:t>
            </a:r>
            <a:r>
              <a:rPr lang="en-US" altLang="zh-CN" b="0">
                <a:solidFill>
                  <a:schemeClr val="tx1"/>
                </a:solidFill>
                <a:latin typeface="Verdana" pitchFamily="34" charset="0"/>
              </a:rPr>
              <a:t>2</a:t>
            </a:r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位数，代表不同教学班</a:t>
            </a:r>
          </a:p>
        </p:txBody>
      </p:sp>
      <p:sp>
        <p:nvSpPr>
          <p:cNvPr id="5126" name="AutoShape 8"/>
          <p:cNvSpPr>
            <a:spLocks noChangeArrowheads="1"/>
          </p:cNvSpPr>
          <p:nvPr/>
        </p:nvSpPr>
        <p:spPr bwMode="auto">
          <a:xfrm>
            <a:off x="4211638" y="1052513"/>
            <a:ext cx="2592387" cy="647700"/>
          </a:xfrm>
          <a:prstGeom prst="wedgeRoundRectCallout">
            <a:avLst>
              <a:gd name="adj1" fmla="val 16014"/>
              <a:gd name="adj2" fmla="val 196324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上课地点</a:t>
            </a:r>
          </a:p>
        </p:txBody>
      </p:sp>
      <p:sp>
        <p:nvSpPr>
          <p:cNvPr id="5127" name="AutoShape 9"/>
          <p:cNvSpPr>
            <a:spLocks noChangeArrowheads="1"/>
          </p:cNvSpPr>
          <p:nvPr/>
        </p:nvSpPr>
        <p:spPr bwMode="auto">
          <a:xfrm>
            <a:off x="7092950" y="1052513"/>
            <a:ext cx="1763713" cy="576262"/>
          </a:xfrm>
          <a:prstGeom prst="wedgeRoundRectCallout">
            <a:avLst>
              <a:gd name="adj1" fmla="val -50898"/>
              <a:gd name="adj2" fmla="val 176995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上课周次</a:t>
            </a:r>
          </a:p>
        </p:txBody>
      </p:sp>
      <p:sp>
        <p:nvSpPr>
          <p:cNvPr id="5128" name="AutoShape 10"/>
          <p:cNvSpPr>
            <a:spLocks noChangeArrowheads="1"/>
          </p:cNvSpPr>
          <p:nvPr/>
        </p:nvSpPr>
        <p:spPr bwMode="auto">
          <a:xfrm flipV="1">
            <a:off x="1979613" y="3357563"/>
            <a:ext cx="2232025" cy="647700"/>
          </a:xfrm>
          <a:prstGeom prst="wedgeEllipseCallout">
            <a:avLst>
              <a:gd name="adj1" fmla="val 72329"/>
              <a:gd name="adj2" fmla="val -15588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上课时间</a:t>
            </a:r>
          </a:p>
        </p:txBody>
      </p:sp>
      <p:sp>
        <p:nvSpPr>
          <p:cNvPr id="5129" name="Oval 11"/>
          <p:cNvSpPr>
            <a:spLocks noChangeArrowheads="1"/>
          </p:cNvSpPr>
          <p:nvPr/>
        </p:nvSpPr>
        <p:spPr bwMode="auto">
          <a:xfrm>
            <a:off x="1692275" y="2420938"/>
            <a:ext cx="576263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5130" name="Oval 12"/>
          <p:cNvSpPr>
            <a:spLocks noChangeArrowheads="1"/>
          </p:cNvSpPr>
          <p:nvPr/>
        </p:nvSpPr>
        <p:spPr bwMode="auto">
          <a:xfrm>
            <a:off x="900113" y="2924175"/>
            <a:ext cx="792162" cy="28733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5131" name="Oval 13"/>
          <p:cNvSpPr>
            <a:spLocks noChangeArrowheads="1"/>
          </p:cNvSpPr>
          <p:nvPr/>
        </p:nvSpPr>
        <p:spPr bwMode="auto">
          <a:xfrm>
            <a:off x="4572000" y="4652963"/>
            <a:ext cx="936625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5132" name="Oval 14"/>
          <p:cNvSpPr>
            <a:spLocks noChangeArrowheads="1"/>
          </p:cNvSpPr>
          <p:nvPr/>
        </p:nvSpPr>
        <p:spPr bwMode="auto">
          <a:xfrm>
            <a:off x="5508625" y="2636838"/>
            <a:ext cx="576263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5133" name="Oval 15"/>
          <p:cNvSpPr>
            <a:spLocks noChangeArrowheads="1"/>
          </p:cNvSpPr>
          <p:nvPr/>
        </p:nvSpPr>
        <p:spPr bwMode="auto">
          <a:xfrm>
            <a:off x="6516688" y="2420938"/>
            <a:ext cx="792162" cy="28733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276600" y="1484313"/>
            <a:ext cx="2735263" cy="1006475"/>
            <a:chOff x="1020" y="1571"/>
            <a:chExt cx="1542" cy="634"/>
          </a:xfrm>
        </p:grpSpPr>
        <p:sp>
          <p:nvSpPr>
            <p:cNvPr id="6164" name="AutoShape 3"/>
            <p:cNvSpPr>
              <a:spLocks noChangeArrowheads="1"/>
            </p:cNvSpPr>
            <p:nvPr/>
          </p:nvSpPr>
          <p:spPr bwMode="auto">
            <a:xfrm>
              <a:off x="1066" y="1616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zh-CN" altLang="en-US">
                  <a:solidFill>
                    <a:schemeClr val="tx1"/>
                  </a:solidFill>
                  <a:latin typeface="Verdana" pitchFamily="34" charset="0"/>
                </a:rPr>
                <a:t>预      选</a:t>
              </a:r>
            </a:p>
            <a:p>
              <a:pPr eaLnBrk="1" hangingPunct="1"/>
              <a:r>
                <a:rPr lang="zh-CN" altLang="en-US" sz="1800">
                  <a:solidFill>
                    <a:schemeClr val="tx1"/>
                  </a:solidFill>
                  <a:latin typeface="Verdana" pitchFamily="34" charset="0"/>
                </a:rPr>
                <a:t>（</a:t>
              </a:r>
              <a:r>
                <a:rPr lang="en-US" altLang="zh-CN" sz="1800">
                  <a:solidFill>
                    <a:schemeClr val="tx1"/>
                  </a:solidFill>
                  <a:latin typeface="Verdana" pitchFamily="34" charset="0"/>
                </a:rPr>
                <a:t>17</a:t>
              </a:r>
              <a:r>
                <a:rPr lang="zh-CN" altLang="en-US" sz="1800">
                  <a:solidFill>
                    <a:schemeClr val="tx1"/>
                  </a:solidFill>
                  <a:latin typeface="Verdana" pitchFamily="34" charset="0"/>
                </a:rPr>
                <a:t>周周一至周三）</a:t>
              </a:r>
            </a:p>
          </p:txBody>
        </p:sp>
        <p:sp>
          <p:nvSpPr>
            <p:cNvPr id="6165" name="AutoShape 4"/>
            <p:cNvSpPr>
              <a:spLocks noChangeArrowheads="1"/>
            </p:cNvSpPr>
            <p:nvPr/>
          </p:nvSpPr>
          <p:spPr bwMode="auto">
            <a:xfrm>
              <a:off x="1020" y="1571"/>
              <a:ext cx="1542" cy="634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</p:grp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6985000" cy="836613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  </a:t>
            </a:r>
            <a:r>
              <a:rPr lang="zh-CN" altLang="en-US" b="1" smtClean="0"/>
              <a:t>三、选课阶段</a:t>
            </a:r>
          </a:p>
        </p:txBody>
      </p:sp>
      <p:grpSp>
        <p:nvGrpSpPr>
          <p:cNvPr id="6148" name="Group 6"/>
          <p:cNvGrpSpPr>
            <a:grpSpLocks/>
          </p:cNvGrpSpPr>
          <p:nvPr/>
        </p:nvGrpSpPr>
        <p:grpSpPr bwMode="auto">
          <a:xfrm>
            <a:off x="3276600" y="2636838"/>
            <a:ext cx="2735263" cy="1006475"/>
            <a:chOff x="3061" y="1616"/>
            <a:chExt cx="1542" cy="634"/>
          </a:xfrm>
        </p:grpSpPr>
        <p:sp>
          <p:nvSpPr>
            <p:cNvPr id="6162" name="AutoShape 7"/>
            <p:cNvSpPr>
              <a:spLocks noChangeArrowheads="1"/>
            </p:cNvSpPr>
            <p:nvPr/>
          </p:nvSpPr>
          <p:spPr bwMode="auto">
            <a:xfrm>
              <a:off x="3061" y="1616"/>
              <a:ext cx="1542" cy="634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89803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6163" name="AutoShape 8"/>
            <p:cNvSpPr>
              <a:spLocks noChangeArrowheads="1"/>
            </p:cNvSpPr>
            <p:nvPr/>
          </p:nvSpPr>
          <p:spPr bwMode="auto">
            <a:xfrm>
              <a:off x="3107" y="1661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zh-CN" altLang="en-US">
                  <a:solidFill>
                    <a:schemeClr val="tx1"/>
                  </a:solidFill>
                  <a:latin typeface="Verdana" pitchFamily="34" charset="0"/>
                </a:rPr>
                <a:t>正      选</a:t>
              </a:r>
            </a:p>
            <a:p>
              <a:pPr eaLnBrk="1" hangingPunct="1"/>
              <a:r>
                <a:rPr lang="zh-CN" altLang="en-US" sz="1800">
                  <a:solidFill>
                    <a:schemeClr val="tx1"/>
                  </a:solidFill>
                  <a:latin typeface="Verdana" pitchFamily="34" charset="0"/>
                </a:rPr>
                <a:t>（</a:t>
              </a:r>
              <a:r>
                <a:rPr lang="en-US" altLang="zh-CN" sz="1800">
                  <a:solidFill>
                    <a:schemeClr val="tx1"/>
                  </a:solidFill>
                  <a:latin typeface="Verdana" pitchFamily="34" charset="0"/>
                </a:rPr>
                <a:t>18 </a:t>
              </a:r>
              <a:r>
                <a:rPr lang="zh-CN" altLang="en-US" sz="1800">
                  <a:solidFill>
                    <a:schemeClr val="tx1"/>
                  </a:solidFill>
                  <a:latin typeface="Verdana" pitchFamily="34" charset="0"/>
                </a:rPr>
                <a:t>周周一至周三）</a:t>
              </a:r>
            </a:p>
          </p:txBody>
        </p:sp>
      </p:grpSp>
      <p:grpSp>
        <p:nvGrpSpPr>
          <p:cNvPr id="6149" name="Group 9"/>
          <p:cNvGrpSpPr>
            <a:grpSpLocks/>
          </p:cNvGrpSpPr>
          <p:nvPr/>
        </p:nvGrpSpPr>
        <p:grpSpPr bwMode="auto">
          <a:xfrm>
            <a:off x="3348038" y="3789363"/>
            <a:ext cx="2447925" cy="1006475"/>
            <a:chOff x="1020" y="1571"/>
            <a:chExt cx="1542" cy="634"/>
          </a:xfrm>
        </p:grpSpPr>
        <p:sp>
          <p:nvSpPr>
            <p:cNvPr id="6160" name="AutoShape 10"/>
            <p:cNvSpPr>
              <a:spLocks noChangeArrowheads="1"/>
            </p:cNvSpPr>
            <p:nvPr/>
          </p:nvSpPr>
          <p:spPr bwMode="auto">
            <a:xfrm>
              <a:off x="1066" y="1616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zh-CN" altLang="en-US">
                  <a:solidFill>
                    <a:schemeClr val="tx1"/>
                  </a:solidFill>
                  <a:latin typeface="Verdana" pitchFamily="34" charset="0"/>
                </a:rPr>
                <a:t>补      选</a:t>
              </a:r>
              <a:r>
                <a:rPr lang="en-US" altLang="zh-CN">
                  <a:solidFill>
                    <a:schemeClr val="tx1"/>
                  </a:solidFill>
                  <a:latin typeface="Verdana" pitchFamily="34" charset="0"/>
                </a:rPr>
                <a:t>1</a:t>
              </a:r>
            </a:p>
            <a:p>
              <a:pPr eaLnBrk="1" hangingPunct="1"/>
              <a:r>
                <a:rPr lang="zh-CN" altLang="en-US" sz="1800">
                  <a:solidFill>
                    <a:schemeClr val="tx1"/>
                  </a:solidFill>
                  <a:latin typeface="Verdana" pitchFamily="34" charset="0"/>
                </a:rPr>
                <a:t>（开学第</a:t>
              </a:r>
              <a:r>
                <a:rPr lang="en-US" altLang="zh-CN" sz="1800">
                  <a:solidFill>
                    <a:schemeClr val="tx1"/>
                  </a:solidFill>
                  <a:latin typeface="Verdana" pitchFamily="34" charset="0"/>
                </a:rPr>
                <a:t>1</a:t>
              </a:r>
              <a:r>
                <a:rPr lang="zh-CN" altLang="en-US" sz="1800">
                  <a:solidFill>
                    <a:schemeClr val="tx1"/>
                  </a:solidFill>
                  <a:latin typeface="Verdana" pitchFamily="34" charset="0"/>
                </a:rPr>
                <a:t>周）</a:t>
              </a:r>
            </a:p>
          </p:txBody>
        </p:sp>
        <p:sp>
          <p:nvSpPr>
            <p:cNvPr id="6161" name="AutoShape 11"/>
            <p:cNvSpPr>
              <a:spLocks noChangeArrowheads="1"/>
            </p:cNvSpPr>
            <p:nvPr/>
          </p:nvSpPr>
          <p:spPr bwMode="auto">
            <a:xfrm>
              <a:off x="1020" y="1571"/>
              <a:ext cx="1542" cy="634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</p:grpSp>
      <p:sp>
        <p:nvSpPr>
          <p:cNvPr id="6150" name="AutoShape 23"/>
          <p:cNvSpPr>
            <a:spLocks noChangeArrowheads="1"/>
          </p:cNvSpPr>
          <p:nvPr/>
        </p:nvSpPr>
        <p:spPr bwMode="auto">
          <a:xfrm>
            <a:off x="6011863" y="3500438"/>
            <a:ext cx="3132137" cy="1152525"/>
          </a:xfrm>
          <a:prstGeom prst="wedgeRectCallout">
            <a:avLst>
              <a:gd name="adj1" fmla="val -74431"/>
              <a:gd name="adj2" fmla="val 17356"/>
            </a:avLst>
          </a:prstGeom>
          <a:solidFill>
            <a:srgbClr val="FF33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aseline="-25000">
                <a:solidFill>
                  <a:schemeClr val="tx1"/>
                </a:solidFill>
                <a:latin typeface="Verdana" pitchFamily="34" charset="0"/>
              </a:rPr>
              <a:t>务必在此时段查询本人选课状态</a:t>
            </a:r>
          </a:p>
        </p:txBody>
      </p:sp>
      <p:grpSp>
        <p:nvGrpSpPr>
          <p:cNvPr id="6151" name="Group 24"/>
          <p:cNvGrpSpPr>
            <a:grpSpLocks/>
          </p:cNvGrpSpPr>
          <p:nvPr/>
        </p:nvGrpSpPr>
        <p:grpSpPr bwMode="auto">
          <a:xfrm>
            <a:off x="3348038" y="4941888"/>
            <a:ext cx="2447925" cy="1006475"/>
            <a:chOff x="3061" y="1616"/>
            <a:chExt cx="1542" cy="634"/>
          </a:xfrm>
        </p:grpSpPr>
        <p:sp>
          <p:nvSpPr>
            <p:cNvPr id="6158" name="AutoShape 25"/>
            <p:cNvSpPr>
              <a:spLocks noChangeArrowheads="1"/>
            </p:cNvSpPr>
            <p:nvPr/>
          </p:nvSpPr>
          <p:spPr bwMode="auto">
            <a:xfrm>
              <a:off x="3061" y="1616"/>
              <a:ext cx="1542" cy="63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89803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6159" name="AutoShape 26"/>
            <p:cNvSpPr>
              <a:spLocks noChangeArrowheads="1"/>
            </p:cNvSpPr>
            <p:nvPr/>
          </p:nvSpPr>
          <p:spPr bwMode="auto">
            <a:xfrm>
              <a:off x="3107" y="1661"/>
              <a:ext cx="1451" cy="544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zh-CN" altLang="en-US">
                  <a:solidFill>
                    <a:schemeClr val="tx1"/>
                  </a:solidFill>
                  <a:latin typeface="Verdana" pitchFamily="34" charset="0"/>
                </a:rPr>
                <a:t>补      选</a:t>
              </a:r>
              <a:r>
                <a:rPr lang="en-US" altLang="zh-CN">
                  <a:solidFill>
                    <a:schemeClr val="tx1"/>
                  </a:solidFill>
                  <a:latin typeface="Verdana" pitchFamily="34" charset="0"/>
                </a:rPr>
                <a:t>2</a:t>
              </a:r>
            </a:p>
            <a:p>
              <a:pPr eaLnBrk="1" hangingPunct="1"/>
              <a:r>
                <a:rPr lang="zh-CN" altLang="en-US" sz="1800">
                  <a:solidFill>
                    <a:schemeClr val="tx1"/>
                  </a:solidFill>
                  <a:latin typeface="Verdana" pitchFamily="34" charset="0"/>
                </a:rPr>
                <a:t>（开学第</a:t>
              </a:r>
              <a:r>
                <a:rPr lang="en-US" altLang="zh-CN" sz="1800">
                  <a:solidFill>
                    <a:schemeClr val="tx1"/>
                  </a:solidFill>
                  <a:latin typeface="Verdana" pitchFamily="34" charset="0"/>
                </a:rPr>
                <a:t>3</a:t>
              </a:r>
              <a:r>
                <a:rPr lang="zh-CN" altLang="en-US" sz="1800">
                  <a:solidFill>
                    <a:schemeClr val="tx1"/>
                  </a:solidFill>
                  <a:latin typeface="Verdana" pitchFamily="34" charset="0"/>
                </a:rPr>
                <a:t>周周一至周三）</a:t>
              </a:r>
            </a:p>
          </p:txBody>
        </p:sp>
      </p:grpSp>
      <p:sp>
        <p:nvSpPr>
          <p:cNvPr id="6152" name="AutoShape 30"/>
          <p:cNvSpPr>
            <a:spLocks/>
          </p:cNvSpPr>
          <p:nvPr/>
        </p:nvSpPr>
        <p:spPr bwMode="auto">
          <a:xfrm>
            <a:off x="2916238" y="1412875"/>
            <a:ext cx="142875" cy="4679950"/>
          </a:xfrm>
          <a:prstGeom prst="leftBrace">
            <a:avLst>
              <a:gd name="adj1" fmla="val 2729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6153" name="AutoShape 31"/>
          <p:cNvSpPr>
            <a:spLocks noChangeArrowheads="1"/>
          </p:cNvSpPr>
          <p:nvPr/>
        </p:nvSpPr>
        <p:spPr bwMode="auto">
          <a:xfrm>
            <a:off x="395288" y="1341438"/>
            <a:ext cx="2376487" cy="4319587"/>
          </a:xfrm>
          <a:prstGeom prst="cloudCallout">
            <a:avLst>
              <a:gd name="adj1" fmla="val 14528"/>
              <a:gd name="adj2" fmla="val 43606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选课阶段学生均在网上自行选、退、改（</a:t>
            </a:r>
            <a:r>
              <a:rPr lang="zh-CN" altLang="en-US">
                <a:solidFill>
                  <a:schemeClr val="tx1"/>
                </a:solidFill>
                <a:latin typeface="Verdana" pitchFamily="34" charset="0"/>
              </a:rPr>
              <a:t>已预置的必修课除外</a:t>
            </a:r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）</a:t>
            </a:r>
          </a:p>
          <a:p>
            <a:pPr eaLnBrk="1" hangingPunct="1"/>
            <a:endParaRPr lang="en-US" altLang="zh-CN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6154" name="AutoShape 32"/>
          <p:cNvSpPr>
            <a:spLocks noChangeArrowheads="1"/>
          </p:cNvSpPr>
          <p:nvPr/>
        </p:nvSpPr>
        <p:spPr bwMode="auto">
          <a:xfrm>
            <a:off x="6372225" y="765175"/>
            <a:ext cx="2592388" cy="1150938"/>
          </a:xfrm>
          <a:prstGeom prst="wedgeRoundRectCallout">
            <a:avLst>
              <a:gd name="adj1" fmla="val -71921"/>
              <a:gd name="adj2" fmla="val 42551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除必修课已预置外，所有选修课自主选择</a:t>
            </a:r>
          </a:p>
        </p:txBody>
      </p:sp>
      <p:sp>
        <p:nvSpPr>
          <p:cNvPr id="6155" name="AutoShape 33"/>
          <p:cNvSpPr>
            <a:spLocks noChangeArrowheads="1"/>
          </p:cNvSpPr>
          <p:nvPr/>
        </p:nvSpPr>
        <p:spPr bwMode="auto">
          <a:xfrm>
            <a:off x="6443663" y="2060575"/>
            <a:ext cx="2520950" cy="1152525"/>
          </a:xfrm>
          <a:prstGeom prst="wedgeRoundRectCallout">
            <a:avLst>
              <a:gd name="adj1" fmla="val -103403"/>
              <a:gd name="adj2" fmla="val 40634"/>
              <a:gd name="adj3" fmla="val 16667"/>
            </a:avLst>
          </a:prstGeom>
          <a:solidFill>
            <a:srgbClr val="00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系统根据预选结果自动抽签，抽签未中者可改选</a:t>
            </a:r>
          </a:p>
        </p:txBody>
      </p:sp>
      <p:sp>
        <p:nvSpPr>
          <p:cNvPr id="6156" name="AutoShape 34"/>
          <p:cNvSpPr>
            <a:spLocks noChangeArrowheads="1"/>
          </p:cNvSpPr>
          <p:nvPr/>
        </p:nvSpPr>
        <p:spPr bwMode="auto">
          <a:xfrm flipH="1">
            <a:off x="4787900" y="5921375"/>
            <a:ext cx="2447925" cy="936625"/>
          </a:xfrm>
          <a:prstGeom prst="wedgeEllipseCallout">
            <a:avLst>
              <a:gd name="adj1" fmla="val 72630"/>
              <a:gd name="adj2" fmla="val -7915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 b="0">
                <a:solidFill>
                  <a:schemeClr val="tx1"/>
                </a:solidFill>
                <a:latin typeface="Verdana" pitchFamily="34" charset="0"/>
              </a:rPr>
              <a:t>仅限需重修学生选课</a:t>
            </a:r>
          </a:p>
        </p:txBody>
      </p:sp>
      <p:sp>
        <p:nvSpPr>
          <p:cNvPr id="6157" name="AutoShape 35"/>
          <p:cNvSpPr>
            <a:spLocks noChangeArrowheads="1"/>
          </p:cNvSpPr>
          <p:nvPr/>
        </p:nvSpPr>
        <p:spPr bwMode="auto">
          <a:xfrm flipH="1">
            <a:off x="6443663" y="4797425"/>
            <a:ext cx="2700337" cy="1295400"/>
          </a:xfrm>
          <a:prstGeom prst="wedgeRoundRectCallout">
            <a:avLst>
              <a:gd name="adj1" fmla="val 98380"/>
              <a:gd name="adj2" fmla="val -77088"/>
              <a:gd name="adj3" fmla="val 16667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zh-CN" altLang="en-US">
                <a:solidFill>
                  <a:schemeClr val="tx1"/>
                </a:solidFill>
                <a:latin typeface="Verdana" pitchFamily="34" charset="0"/>
              </a:rPr>
              <a:t>因正选关课或漏、错、补、改选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四、选课方法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smtClean="0"/>
              <a:t>1. </a:t>
            </a:r>
            <a:r>
              <a:rPr lang="zh-CN" altLang="en-US" b="1" smtClean="0">
                <a:solidFill>
                  <a:srgbClr val="800000"/>
                </a:solidFill>
              </a:rPr>
              <a:t>路径：校园网→教育教学→本科生教育→ </a:t>
            </a:r>
            <a:r>
              <a:rPr lang="en-US" altLang="zh-CN" b="1" smtClean="0">
                <a:solidFill>
                  <a:srgbClr val="800000"/>
                </a:solidFill>
              </a:rPr>
              <a:t>URP</a:t>
            </a:r>
            <a:r>
              <a:rPr lang="zh-CN" altLang="en-US" b="1" smtClean="0">
                <a:solidFill>
                  <a:srgbClr val="800000"/>
                </a:solidFill>
              </a:rPr>
              <a:t>教务管理→选课管理</a:t>
            </a:r>
          </a:p>
          <a:p>
            <a:pPr eaLnBrk="1" hangingPunct="1">
              <a:buFontTx/>
              <a:buNone/>
            </a:pPr>
            <a:r>
              <a:rPr lang="en-US" altLang="zh-CN" b="1" smtClean="0"/>
              <a:t>2. </a:t>
            </a:r>
            <a:r>
              <a:rPr lang="zh-CN" altLang="en-US" b="1" smtClean="0"/>
              <a:t>登录方式：</a:t>
            </a:r>
          </a:p>
          <a:p>
            <a:pPr eaLnBrk="1" hangingPunct="1">
              <a:buFontTx/>
              <a:buNone/>
            </a:pPr>
            <a:r>
              <a:rPr lang="zh-CN" altLang="en-US" b="1" smtClean="0"/>
              <a:t>   用户名：</a:t>
            </a:r>
            <a:r>
              <a:rPr lang="zh-CN" altLang="en-US" b="1" smtClean="0">
                <a:solidFill>
                  <a:srgbClr val="800000"/>
                </a:solidFill>
              </a:rPr>
              <a:t>学生学号</a:t>
            </a:r>
          </a:p>
          <a:p>
            <a:pPr eaLnBrk="1" hangingPunct="1">
              <a:buFontTx/>
              <a:buNone/>
            </a:pPr>
            <a:r>
              <a:rPr lang="zh-CN" altLang="en-US" b="1" smtClean="0"/>
              <a:t>   初始密码：</a:t>
            </a:r>
            <a:r>
              <a:rPr lang="zh-CN" altLang="en-US" b="1" smtClean="0">
                <a:solidFill>
                  <a:srgbClr val="800000"/>
                </a:solidFill>
              </a:rPr>
              <a:t>身份证后</a:t>
            </a:r>
            <a:r>
              <a:rPr lang="en-US" altLang="zh-CN" b="1" smtClean="0">
                <a:solidFill>
                  <a:srgbClr val="800000"/>
                </a:solidFill>
              </a:rPr>
              <a:t>6</a:t>
            </a:r>
            <a:r>
              <a:rPr lang="zh-CN" altLang="en-US" b="1" smtClean="0">
                <a:solidFill>
                  <a:srgbClr val="800000"/>
                </a:solidFill>
              </a:rPr>
              <a:t>位（末位“</a:t>
            </a:r>
            <a:r>
              <a:rPr lang="en-US" altLang="zh-CN" b="1" smtClean="0">
                <a:solidFill>
                  <a:srgbClr val="800000"/>
                </a:solidFill>
              </a:rPr>
              <a:t>x”</a:t>
            </a:r>
            <a:r>
              <a:rPr lang="zh-CN" altLang="en-US" b="1" smtClean="0">
                <a:solidFill>
                  <a:srgbClr val="800000"/>
                </a:solidFill>
              </a:rPr>
              <a:t>的改为数字“</a:t>
            </a:r>
            <a:r>
              <a:rPr lang="en-US" altLang="zh-CN" b="1" smtClean="0">
                <a:solidFill>
                  <a:srgbClr val="800000"/>
                </a:solidFill>
              </a:rPr>
              <a:t>0”</a:t>
            </a:r>
            <a:r>
              <a:rPr lang="zh-CN" altLang="en-US" b="1" smtClean="0">
                <a:solidFill>
                  <a:srgbClr val="800000"/>
                </a:solidFill>
              </a:rPr>
              <a:t>）。</a:t>
            </a:r>
            <a:r>
              <a:rPr lang="zh-CN" altLang="en-US" b="1" smtClean="0"/>
              <a:t>如遗忘密码，须持学生证或“一卡通”，到学生事务中心教务处柜台处理。</a:t>
            </a:r>
          </a:p>
          <a:p>
            <a:pPr eaLnBrk="1" hangingPunct="1">
              <a:buFontTx/>
              <a:buNone/>
            </a:pPr>
            <a:endParaRPr lang="zh-CN" altLang="en-US" b="1" smtClean="0"/>
          </a:p>
          <a:p>
            <a:pPr eaLnBrk="1" hangingPunct="1"/>
            <a:endParaRPr lang="en-US" altLang="zh-CN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五、选课注意事项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zh-CN" altLang="en-US" sz="2800" b="1" smtClean="0"/>
              <a:t>选课期间有关信息将及时在教务在线公告栏中发布，学生应注意查看。</a:t>
            </a:r>
          </a:p>
          <a:p>
            <a:pPr marL="609600" indent="-609600" eaLnBrk="1" hangingPunct="1">
              <a:buFontTx/>
              <a:buAutoNum type="arabicPeriod" startAt="2"/>
            </a:pPr>
            <a:r>
              <a:rPr lang="zh-CN" altLang="en-US" sz="2800" b="1" smtClean="0"/>
              <a:t>如重修课程与其他课程时间有冲突需办理免听手续。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2800" b="1" smtClean="0"/>
              <a:t>3.  </a:t>
            </a:r>
            <a:r>
              <a:rPr lang="zh-CN" altLang="en-US" sz="2800" b="1" smtClean="0"/>
              <a:t>学生选课的同时必须确定是否订购教材。不论是否选教材，都必须到“</a:t>
            </a:r>
            <a:r>
              <a:rPr lang="zh-CN" altLang="en-US" sz="2800" b="1" smtClean="0">
                <a:solidFill>
                  <a:srgbClr val="FF0000"/>
                </a:solidFill>
              </a:rPr>
              <a:t>选定教材</a:t>
            </a:r>
            <a:r>
              <a:rPr lang="zh-CN" altLang="en-US" sz="2800" b="1" smtClean="0"/>
              <a:t>”界面确认“</a:t>
            </a:r>
            <a:r>
              <a:rPr lang="zh-CN" altLang="en-US" sz="2800" b="1" smtClean="0">
                <a:solidFill>
                  <a:srgbClr val="FF0000"/>
                </a:solidFill>
              </a:rPr>
              <a:t>是</a:t>
            </a:r>
            <a:r>
              <a:rPr lang="zh-CN" altLang="en-US" sz="2800" b="1" smtClean="0"/>
              <a:t>”还是“</a:t>
            </a:r>
            <a:r>
              <a:rPr lang="zh-CN" altLang="en-US" sz="2800" b="1" smtClean="0">
                <a:solidFill>
                  <a:srgbClr val="FF0000"/>
                </a:solidFill>
              </a:rPr>
              <a:t>否</a:t>
            </a:r>
            <a:r>
              <a:rPr lang="zh-CN" altLang="en-US" sz="2800" b="1" smtClean="0"/>
              <a:t>”</a:t>
            </a:r>
          </a:p>
          <a:p>
            <a:pPr marL="609600" indent="-609600" eaLnBrk="1" hangingPunct="1">
              <a:buFontTx/>
              <a:buNone/>
            </a:pPr>
            <a:r>
              <a:rPr lang="zh-CN" altLang="en-US" sz="2800" b="1" smtClean="0"/>
              <a:t>    </a:t>
            </a:r>
            <a:r>
              <a:rPr lang="zh-CN" altLang="en-US" sz="2800" b="1" smtClean="0">
                <a:solidFill>
                  <a:srgbClr val="800000"/>
                </a:solidFill>
              </a:rPr>
              <a:t>路径：</a:t>
            </a:r>
            <a:r>
              <a:rPr lang="en-US" altLang="zh-CN" sz="2800" b="1" smtClean="0">
                <a:solidFill>
                  <a:srgbClr val="800000"/>
                </a:solidFill>
              </a:rPr>
              <a:t>URP</a:t>
            </a:r>
            <a:r>
              <a:rPr lang="zh-CN" altLang="en-US" sz="2800" b="1" smtClean="0">
                <a:solidFill>
                  <a:srgbClr val="800000"/>
                </a:solidFill>
              </a:rPr>
              <a:t>综合教务系统→ 个人管理 → 选定教材→ 是否选定教材</a:t>
            </a:r>
          </a:p>
          <a:p>
            <a:pPr marL="609600" indent="-609600" eaLnBrk="1" hangingPunct="1">
              <a:buFontTx/>
              <a:buNone/>
            </a:pPr>
            <a:endParaRPr lang="zh-CN" altLang="en-US" sz="2800" b="1" smtClean="0">
              <a:solidFill>
                <a:srgbClr val="800000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zh-CN" altLang="en-US" sz="2800" b="1" smtClean="0"/>
          </a:p>
          <a:p>
            <a:pPr marL="609600" indent="-609600" eaLnBrk="1" hangingPunct="1"/>
            <a:endParaRPr lang="zh-CN" altLang="en-US" sz="2800" b="1" smtClean="0"/>
          </a:p>
          <a:p>
            <a:pPr marL="609600" indent="-609600" eaLnBrk="1" hangingPunct="1"/>
            <a:endParaRPr lang="en-US" altLang="zh-CN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五、选课注意事项（续</a:t>
            </a:r>
            <a:r>
              <a:rPr lang="en-US" altLang="zh-CN" b="1" smtClean="0"/>
              <a:t>1</a:t>
            </a:r>
            <a:r>
              <a:rPr lang="zh-CN" altLang="en-US" b="1" smtClean="0"/>
              <a:t>）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424862" cy="566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b="1" smtClean="0"/>
              <a:t>4. 2016</a:t>
            </a:r>
            <a:r>
              <a:rPr lang="zh-CN" altLang="en-US" sz="2800" b="1" smtClean="0"/>
              <a:t>级学生“公共英语类</a:t>
            </a:r>
            <a:r>
              <a:rPr lang="en-US" altLang="zh-CN" sz="2800" b="1" smtClean="0"/>
              <a:t>”</a:t>
            </a:r>
            <a:r>
              <a:rPr lang="zh-CN" altLang="en-US" sz="2800" b="1" smtClean="0"/>
              <a:t>课程见附件说明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sz="2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b="1" smtClean="0"/>
              <a:t>5. </a:t>
            </a:r>
            <a:r>
              <a:rPr lang="zh-CN" altLang="en-US" sz="2800" b="1" smtClean="0"/>
              <a:t>关于重修费结算查看</a:t>
            </a:r>
            <a:r>
              <a:rPr lang="en-US" altLang="zh-CN" sz="2800" b="1" smtClean="0"/>
              <a:t>《</a:t>
            </a:r>
            <a:r>
              <a:rPr lang="zh-CN" altLang="zh-CN" sz="2800" b="1" smtClean="0"/>
              <a:t>上海海洋大学学分制收费</a:t>
            </a:r>
            <a:r>
              <a:rPr lang="zh-CN" altLang="en-US" sz="2800" b="1" smtClean="0"/>
              <a:t>实施细则（试行）</a:t>
            </a:r>
            <a:r>
              <a:rPr lang="en-US" altLang="zh-CN" sz="2800" b="1" smtClean="0"/>
              <a:t>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2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2800" b="1" smtClean="0"/>
              <a:t>6.</a:t>
            </a:r>
            <a:r>
              <a:rPr lang="zh-CN" altLang="en-US" sz="2800" b="1" smtClean="0"/>
              <a:t>系统已预置的 “大学体育与健康”，学生可自行改选尚有</a:t>
            </a:r>
            <a:r>
              <a:rPr lang="zh-CN" altLang="en-US" sz="2800" b="1" smtClean="0">
                <a:solidFill>
                  <a:srgbClr val="800000"/>
                </a:solidFill>
              </a:rPr>
              <a:t>余量</a:t>
            </a:r>
            <a:r>
              <a:rPr lang="zh-CN" altLang="en-US" sz="2800" b="1" smtClean="0"/>
              <a:t>的体育项目，</a:t>
            </a:r>
            <a:r>
              <a:rPr lang="zh-CN" altLang="en-US" sz="2800" b="1" smtClean="0">
                <a:solidFill>
                  <a:srgbClr val="800000"/>
                </a:solidFill>
              </a:rPr>
              <a:t>但不保证</a:t>
            </a:r>
            <a:r>
              <a:rPr lang="zh-CN" altLang="en-US" sz="2800" b="1" smtClean="0"/>
              <a:t>改选成功，请慎重操作。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五、选课注意事项（续</a:t>
            </a:r>
            <a:r>
              <a:rPr lang="en-US" altLang="zh-CN" b="1" smtClean="0"/>
              <a:t>2</a:t>
            </a:r>
            <a:r>
              <a:rPr lang="zh-CN" altLang="en-US" b="1" smtClean="0"/>
              <a:t>）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zh-CN" sz="2800" b="1" smtClean="0"/>
              <a:t>8.  </a:t>
            </a:r>
            <a:r>
              <a:rPr lang="zh-CN" altLang="en-US" sz="2800" b="1" smtClean="0"/>
              <a:t>按照</a:t>
            </a:r>
            <a:r>
              <a:rPr lang="en-US" altLang="zh-CN" sz="2800" b="1" smtClean="0"/>
              <a:t>《</a:t>
            </a:r>
            <a:r>
              <a:rPr lang="zh-CN" altLang="en-US" sz="2800" b="1" smtClean="0"/>
              <a:t>上海海洋大学学分制收费实施细则</a:t>
            </a:r>
            <a:r>
              <a:rPr lang="en-US" altLang="zh-CN" sz="2800" b="1" smtClean="0"/>
              <a:t>》</a:t>
            </a:r>
            <a:r>
              <a:rPr lang="zh-CN" altLang="en-US" sz="2800" b="1" smtClean="0"/>
              <a:t>规定，课程号相同的课程，第二次及以上修读即为重修，每次重修需按学分计收学费 。</a:t>
            </a:r>
          </a:p>
          <a:p>
            <a:pPr marL="609600" indent="-609600" eaLnBrk="1" hangingPunct="1">
              <a:buFontTx/>
              <a:buNone/>
            </a:pPr>
            <a:endParaRPr lang="zh-CN" altLang="en-US" sz="2800" b="1" smtClean="0"/>
          </a:p>
          <a:p>
            <a:pPr marL="609600" indent="-609600" eaLnBrk="1" hangingPunct="1">
              <a:buFontTx/>
              <a:buNone/>
            </a:pPr>
            <a:r>
              <a:rPr lang="en-US" altLang="zh-CN" sz="2800" b="1" smtClean="0"/>
              <a:t>9.  </a:t>
            </a:r>
            <a:r>
              <a:rPr lang="zh-CN" altLang="en-US" sz="2800" b="1" smtClean="0"/>
              <a:t>选课期间，系统</a:t>
            </a:r>
            <a:r>
              <a:rPr lang="en-US" altLang="zh-CN" sz="2800" b="1" smtClean="0"/>
              <a:t>24 </a:t>
            </a:r>
            <a:r>
              <a:rPr lang="zh-CN" altLang="en-US" sz="2800" b="1" smtClean="0"/>
              <a:t>小时开放，学生可避开高峰选课，并及时关注教务在线和</a:t>
            </a:r>
            <a:r>
              <a:rPr lang="en-US" altLang="zh-CN" sz="2800" b="1" smtClean="0"/>
              <a:t>URP“</a:t>
            </a:r>
            <a:r>
              <a:rPr lang="zh-CN" altLang="en-US" sz="2800" b="1" smtClean="0"/>
              <a:t>选课公告”。学生选课应本人操作，由他人代选课后果自负。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1024</Words>
  <Application>Microsoft Office PowerPoint</Application>
  <PresentationFormat>全屏显示(4:3)</PresentationFormat>
  <Paragraphs>106</Paragraphs>
  <Slides>24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默认设计模板</vt:lpstr>
      <vt:lpstr>Image</vt:lpstr>
      <vt:lpstr>选课要点</vt:lpstr>
      <vt:lpstr>一、选课原则</vt:lpstr>
      <vt:lpstr>二、选课准备</vt:lpstr>
      <vt:lpstr>《选课指南》示例</vt:lpstr>
      <vt:lpstr>  三、选课阶段</vt:lpstr>
      <vt:lpstr>四、选课方法</vt:lpstr>
      <vt:lpstr>五、选课注意事项</vt:lpstr>
      <vt:lpstr>五、选课注意事项（续1）</vt:lpstr>
      <vt:lpstr>五、选课注意事项（续2）</vt:lpstr>
      <vt:lpstr>六、选课操作</vt:lpstr>
      <vt:lpstr>选课主界面（1）</vt:lpstr>
      <vt:lpstr>选课主界面（2）</vt:lpstr>
      <vt:lpstr>     选课主界面（3）</vt:lpstr>
      <vt:lpstr>   常用的选课途径</vt:lpstr>
      <vt:lpstr>常用的选课途径</vt:lpstr>
      <vt:lpstr>选课主界面（6）</vt:lpstr>
      <vt:lpstr>选课主界面（7）</vt:lpstr>
      <vt:lpstr>选课主界面（8）</vt:lpstr>
      <vt:lpstr>选课主界面（9）</vt:lpstr>
      <vt:lpstr>选课主界面（10）</vt:lpstr>
      <vt:lpstr>选课主界面（11）</vt:lpstr>
      <vt:lpstr>  教材选定操作方法</vt:lpstr>
      <vt:lpstr>选课主界面（12）</vt:lpstr>
      <vt:lpstr>END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微软中国</dc:creator>
  <cp:lastModifiedBy>jingguan219</cp:lastModifiedBy>
  <cp:revision>208</cp:revision>
  <dcterms:created xsi:type="dcterms:W3CDTF">2014-12-17T01:55:47Z</dcterms:created>
  <dcterms:modified xsi:type="dcterms:W3CDTF">2017-06-07T07:50:25Z</dcterms:modified>
</cp:coreProperties>
</file>