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42"/>
  </p:handoutMasterIdLst>
  <p:sldIdLst>
    <p:sldId id="522" r:id="rId3"/>
    <p:sldId id="527" r:id="rId5"/>
    <p:sldId id="563" r:id="rId6"/>
    <p:sldId id="528" r:id="rId7"/>
    <p:sldId id="601" r:id="rId8"/>
    <p:sldId id="530" r:id="rId9"/>
    <p:sldId id="531" r:id="rId10"/>
    <p:sldId id="532" r:id="rId11"/>
    <p:sldId id="533" r:id="rId12"/>
    <p:sldId id="534" r:id="rId13"/>
    <p:sldId id="535" r:id="rId14"/>
    <p:sldId id="536" r:id="rId15"/>
    <p:sldId id="537" r:id="rId16"/>
    <p:sldId id="538" r:id="rId17"/>
    <p:sldId id="539" r:id="rId18"/>
    <p:sldId id="540" r:id="rId19"/>
    <p:sldId id="541" r:id="rId20"/>
    <p:sldId id="542" r:id="rId21"/>
    <p:sldId id="543" r:id="rId22"/>
    <p:sldId id="544" r:id="rId23"/>
    <p:sldId id="600" r:id="rId24"/>
    <p:sldId id="546" r:id="rId25"/>
    <p:sldId id="547" r:id="rId26"/>
    <p:sldId id="564" r:id="rId27"/>
    <p:sldId id="548" r:id="rId28"/>
    <p:sldId id="549" r:id="rId29"/>
    <p:sldId id="550" r:id="rId30"/>
    <p:sldId id="551" r:id="rId31"/>
    <p:sldId id="552" r:id="rId32"/>
    <p:sldId id="553" r:id="rId33"/>
    <p:sldId id="565" r:id="rId34"/>
    <p:sldId id="555" r:id="rId35"/>
    <p:sldId id="556" r:id="rId36"/>
    <p:sldId id="557" r:id="rId37"/>
    <p:sldId id="558" r:id="rId38"/>
    <p:sldId id="559" r:id="rId39"/>
    <p:sldId id="560" r:id="rId40"/>
    <p:sldId id="562" r:id="rId41"/>
  </p:sldIdLst>
  <p:sldSz cx="12192000" cy="6858000"/>
  <p:notesSz cx="10234295" cy="7099300"/>
  <p:custDataLst>
    <p:tags r:id="rId4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0" clrIdx="0"/>
  <p:cmAuthor id="7" name="1206988966@qq.com" initials="1" lastIdx="1" clrIdx="2"/>
  <p:cmAuthor id="1" name="Wangzhi gang" initials="Wg" lastIdx="1" clrIdx="0"/>
  <p:cmAuthor id="8" name="姜伟光" initials="姜" lastIdx="1" clrIdx="0"/>
  <p:cmAuthor id="2" name="作者" initials="A" lastIdx="1" clrIdx="1"/>
  <p:cmAuthor id="3" name="lenovo" initials="l" lastIdx="6" clrIdx="2"/>
  <p:cmAuthor id="4" name="Administrator" initials="A" lastIdx="5" clrIdx="3"/>
  <p:cmAuthor id="5" name="宋洁然" initials="宋" lastIdx="2" clrIdx="1"/>
  <p:cmAuthor id="6" name="ming qiu" initials="m" lastIdx="1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3333FF"/>
    <a:srgbClr val="FF0000"/>
    <a:srgbClr val="FFFFFF"/>
    <a:srgbClr val="FFCC99"/>
    <a:srgbClr val="CC6600"/>
    <a:srgbClr val="DDDDDD"/>
    <a:srgbClr val="FFFFCC"/>
    <a:srgbClr val="FF990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92388" autoAdjust="0"/>
  </p:normalViewPr>
  <p:slideViewPr>
    <p:cSldViewPr snapToGrid="0">
      <p:cViewPr varScale="1">
        <p:scale>
          <a:sx n="95" d="100"/>
          <a:sy n="95" d="100"/>
        </p:scale>
        <p:origin x="664" y="60"/>
      </p:cViewPr>
      <p:guideLst>
        <p:guide orient="horz" pos="2131"/>
        <p:guide pos="390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184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7" Type="http://schemas.openxmlformats.org/officeDocument/2006/relationships/tags" Target="tags/tag227.xml"/><Relationship Id="rId46" Type="http://schemas.openxmlformats.org/officeDocument/2006/relationships/commentAuthors" Target="commentAuthors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handoutMaster" Target="handoutMasters/handoutMaster1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20AC31-6D3B-4C3A-AF2E-A27FE7338AB2}" type="doc">
      <dgm:prSet loTypeId="urn:microsoft.com/office/officeart/2005/8/layout/vList5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0880AE3D-EAC7-42B6-9784-BBFFA6424254}">
      <dgm:prSet phldrT="[文本]" phldr="0" custT="1"/>
      <dgm:spPr>
        <a:solidFill>
          <a:srgbClr val="FFFFFF"/>
        </a:solidFill>
      </dgm:spPr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zh-CN" altLang="en-US" sz="2800" b="1" dirty="0" smtClean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大类招生确定专业</a:t>
          </a:r>
          <a:endParaRPr lang="zh-CN" altLang="en-US" sz="2800" b="1" dirty="0">
            <a:solidFill>
              <a:srgbClr val="00206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0B5BBF2-A08B-4DD3-9FD0-35090D76E4E1}" cxnId="{108B32D4-4051-41AB-9574-AFA761522740}" type="parTrans">
      <dgm:prSet/>
      <dgm:spPr/>
      <dgm:t>
        <a:bodyPr/>
        <a:lstStyle/>
        <a:p>
          <a:endParaRPr lang="zh-CN" altLang="en-US"/>
        </a:p>
      </dgm:t>
    </dgm:pt>
    <dgm:pt modelId="{FD39FC57-112E-494A-82AD-AE858AC15003}" cxnId="{108B32D4-4051-41AB-9574-AFA761522740}" type="sibTrans">
      <dgm:prSet/>
      <dgm:spPr/>
      <dgm:t>
        <a:bodyPr/>
        <a:lstStyle/>
        <a:p>
          <a:endParaRPr lang="zh-CN" altLang="en-US"/>
        </a:p>
      </dgm:t>
    </dgm:pt>
    <dgm:pt modelId="{F33B9CDB-3DDC-4CD8-BDEC-AA38C892DDE6}">
      <dgm:prSet phldrT="[文本]" phldr="0" custT="1"/>
      <dgm:spPr>
        <a:solidFill>
          <a:srgbClr val="FFFFFF"/>
        </a:solidFill>
      </dgm:spPr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学生在</a:t>
          </a:r>
          <a:r>
            <a:rPr lang="zh-CN" altLang="en-US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第</a:t>
          </a:r>
          <a:r>
            <a:rPr lang="en-US" altLang="zh-CN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2</a:t>
          </a:r>
          <a:r>
            <a:rPr lang="zh-CN" altLang="en-US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学期开学初</a:t>
          </a:r>
          <a:r>
            <a:rPr lang="zh-CN" altLang="en-US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在原专业类别内选报专业</a:t>
          </a:r>
          <a:endParaRPr lang="zh-CN" altLang="en-US" sz="2000" dirty="0">
            <a:latin typeface="微软雅黑" panose="020B0503020204020204" pitchFamily="34" charset="-122"/>
            <a:ea typeface="微软雅黑" panose="020B0503020204020204" pitchFamily="34" charset="-122"/>
            <a:cs typeface="微软雅黑" panose="020B0503020204020204" pitchFamily="34" charset="-122"/>
          </a:endParaRPr>
        </a:p>
      </dgm:t>
    </dgm:pt>
    <dgm:pt modelId="{EC71B034-1742-43AB-8E6C-190CA375B8FA}" cxnId="{FA9160B8-6C40-45D2-97E1-AF91F0976F03}" type="parTrans">
      <dgm:prSet/>
      <dgm:spPr/>
      <dgm:t>
        <a:bodyPr/>
        <a:lstStyle/>
        <a:p>
          <a:endParaRPr lang="zh-CN" altLang="en-US"/>
        </a:p>
      </dgm:t>
    </dgm:pt>
    <dgm:pt modelId="{81686C9A-D3ED-43E2-A74F-6F101EAD6248}" cxnId="{FA9160B8-6C40-45D2-97E1-AF91F0976F03}" type="sibTrans">
      <dgm:prSet/>
      <dgm:spPr/>
      <dgm:t>
        <a:bodyPr/>
        <a:lstStyle/>
        <a:p>
          <a:endParaRPr lang="zh-CN" altLang="en-US"/>
        </a:p>
      </dgm:t>
    </dgm:pt>
    <dgm:pt modelId="{61EDAC2F-54C1-4009-84FC-3BF7DD347E70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kumimoji="1" lang="zh-CN" altLang="zh-CN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学院根据“志愿优先、参考学业”的原则</a:t>
          </a:r>
          <a:r>
            <a:rPr kumimoji="1" lang="zh-CN" altLang="en-US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录取</a:t>
          </a:r>
        </a:p>
      </dgm:t>
    </dgm:pt>
    <dgm:pt modelId="{1D84F7C7-A035-48A8-A733-3B4079075538}" cxnId="{F90970C6-AAE7-4F69-AF0F-27C2D00E3648}" type="parTrans">
      <dgm:prSet/>
      <dgm:spPr/>
      <dgm:t>
        <a:bodyPr/>
        <a:lstStyle/>
        <a:p>
          <a:endParaRPr lang="zh-CN" altLang="en-US"/>
        </a:p>
      </dgm:t>
    </dgm:pt>
    <dgm:pt modelId="{BBF1BE65-B16D-4D5D-BE30-B70143A95EE3}" cxnId="{F90970C6-AAE7-4F69-AF0F-27C2D00E3648}" type="sibTrans">
      <dgm:prSet/>
      <dgm:spPr/>
      <dgm:t>
        <a:bodyPr/>
        <a:lstStyle/>
        <a:p>
          <a:endParaRPr lang="zh-CN" altLang="en-US"/>
        </a:p>
      </dgm:t>
    </dgm:pt>
    <dgm:pt modelId="{8EBC1735-50C9-429E-BD01-1776499BBD12}">
      <dgm:prSet phldrT="[文本]" custT="1"/>
      <dgm:spPr>
        <a:solidFill>
          <a:srgbClr val="FFFFFF"/>
        </a:solidFill>
      </dgm:spPr>
      <dgm:t>
        <a:bodyPr/>
        <a:lstStyle/>
        <a:p>
          <a:r>
            <a:rPr kumimoji="1" lang="zh-CN" altLang="en-US" sz="2800" b="1" dirty="0" smtClean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转专业</a:t>
          </a:r>
          <a:endParaRPr lang="zh-CN" altLang="en-US" sz="2800" dirty="0">
            <a:solidFill>
              <a:srgbClr val="00206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3465C14-F6AE-465A-AE1D-7678B811F1D4}" cxnId="{FA3BFB03-9E06-45F2-A599-A09AC39C782E}" type="parTrans">
      <dgm:prSet/>
      <dgm:spPr/>
      <dgm:t>
        <a:bodyPr/>
        <a:lstStyle/>
        <a:p>
          <a:endParaRPr lang="zh-CN" altLang="en-US"/>
        </a:p>
      </dgm:t>
    </dgm:pt>
    <dgm:pt modelId="{1DD5D169-AE7A-40CA-B6BD-B3588B7EE97F}" cxnId="{FA3BFB03-9E06-45F2-A599-A09AC39C782E}" type="sibTrans">
      <dgm:prSet/>
      <dgm:spPr/>
      <dgm:t>
        <a:bodyPr/>
        <a:lstStyle/>
        <a:p>
          <a:endParaRPr lang="zh-CN" altLang="en-US"/>
        </a:p>
      </dgm:t>
    </dgm:pt>
    <dgm:pt modelId="{A36FE1BE-3F45-41A7-851C-FD91A82BCD8E}">
      <dgm:prSet phldrT="[文本]" phldr="0" custT="1"/>
      <dgm:spPr>
        <a:solidFill>
          <a:srgbClr val="FFFFFF"/>
        </a:solidFill>
      </dgm:spPr>
      <dgm:t>
        <a:bodyPr vert="horz" wrap="square"/>
        <a:lstStyle/>
        <a:p>
          <a:pPr marR="0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</a:pPr>
          <a:r>
            <a:rPr lang="zh-CN" altLang="en-US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学生</a:t>
          </a:r>
          <a:r>
            <a:rPr lang="en-US" altLang="zh-CN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(</a:t>
          </a:r>
          <a:r>
            <a:rPr lang="zh-CN" altLang="en-US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除爱恩学院</a:t>
          </a:r>
          <a:r>
            <a:rPr lang="en-US" altLang="zh-CN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)</a:t>
          </a:r>
          <a:r>
            <a:rPr lang="zh-CN" altLang="en-US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可在</a:t>
          </a:r>
          <a:r>
            <a:rPr lang="zh-CN" altLang="en-US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大一或大二</a:t>
          </a:r>
          <a:r>
            <a:rPr lang="zh-CN" altLang="en-US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申请转专业</a:t>
          </a:r>
          <a:endParaRPr lang="zh-CN" altLang="en-US" sz="2000" dirty="0">
            <a:solidFill>
              <a:schemeClr val="tx2"/>
            </a:solidFill>
            <a:latin typeface="微软雅黑" panose="020B0503020204020204" pitchFamily="34" charset="-122"/>
            <a:ea typeface="微软雅黑" panose="020B0503020204020204" pitchFamily="34" charset="-122"/>
            <a:cs typeface="微软雅黑" panose="020B0503020204020204" pitchFamily="34" charset="-122"/>
          </a:endParaRPr>
        </a:p>
      </dgm:t>
    </dgm:pt>
    <dgm:pt modelId="{1586615C-1A14-4BFB-9F49-455B7C8D0970}" cxnId="{74FEDB8C-708B-4D6E-AF82-A4984164293A}" type="parTrans">
      <dgm:prSet/>
      <dgm:spPr/>
      <dgm:t>
        <a:bodyPr/>
        <a:lstStyle/>
        <a:p>
          <a:endParaRPr lang="zh-CN" altLang="en-US"/>
        </a:p>
      </dgm:t>
    </dgm:pt>
    <dgm:pt modelId="{96D39802-2CD3-4435-996D-F847789F792D}" cxnId="{74FEDB8C-708B-4D6E-AF82-A4984164293A}" type="sibTrans">
      <dgm:prSet/>
      <dgm:spPr/>
      <dgm:t>
        <a:bodyPr/>
        <a:lstStyle/>
        <a:p>
          <a:endParaRPr lang="zh-CN" altLang="en-US"/>
        </a:p>
      </dgm:t>
    </dgm:pt>
    <dgm:pt modelId="{59A37307-EF61-426F-88DD-6C98F63EB7AD}">
      <dgm:prSet phldr="0" custT="1"/>
      <dgm:spPr/>
      <dgm:t>
        <a:bodyPr vert="horz" wrap="square"/>
        <a:lstStyle/>
        <a:p>
          <a:pPr marR="0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</a:pPr>
          <a:r>
            <a:rPr lang="zh-CN" altLang="zh-CN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教务处于秋季学期第</a:t>
          </a:r>
          <a:r>
            <a:rPr lang="en-US" altLang="zh-CN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13</a:t>
          </a:r>
          <a:r>
            <a:rPr lang="zh-CN" altLang="zh-CN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周</a:t>
          </a:r>
          <a:r>
            <a:rPr lang="zh-CN" altLang="en-US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左右</a:t>
          </a:r>
          <a:r>
            <a:rPr lang="zh-CN" altLang="zh-CN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公布</a:t>
          </a:r>
          <a:r>
            <a:rPr lang="zh-CN" altLang="zh-CN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“</a:t>
          </a:r>
          <a:r>
            <a:rPr lang="zh-CN" altLang="en-US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转</a:t>
          </a:r>
          <a:r>
            <a:rPr lang="zh-CN" altLang="zh-CN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专业实施方案”</a:t>
          </a:r>
        </a:p>
      </dgm:t>
    </dgm:pt>
    <dgm:pt modelId="{5BCEAD2D-4D04-495A-B0A7-756EE1DAC68F}" cxnId="{B5703671-49C9-4C8F-B09F-38C2ABADE9A7}" type="parTrans">
      <dgm:prSet/>
      <dgm:spPr/>
      <dgm:t>
        <a:bodyPr/>
        <a:lstStyle/>
        <a:p>
          <a:endParaRPr lang="zh-CN" altLang="en-US"/>
        </a:p>
      </dgm:t>
    </dgm:pt>
    <dgm:pt modelId="{B16A1282-6826-441C-BD14-F5F5322768FC}" cxnId="{B5703671-49C9-4C8F-B09F-38C2ABADE9A7}" type="sibTrans">
      <dgm:prSet/>
      <dgm:spPr/>
      <dgm:t>
        <a:bodyPr/>
        <a:lstStyle/>
        <a:p>
          <a:endParaRPr lang="zh-CN" altLang="en-US"/>
        </a:p>
      </dgm:t>
    </dgm:pt>
    <dgm:pt modelId="{C34810F4-F0CB-43F1-8F90-48BD5B0293A8}" type="pres">
      <dgm:prSet presAssocID="{7820AC31-6D3B-4C3A-AF2E-A27FE7338AB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F4EDB4F-302F-40AB-A07A-3A46719DFB5D}" type="pres">
      <dgm:prSet presAssocID="{0880AE3D-EAC7-42B6-9784-BBFFA6424254}" presName="linNode" presStyleCnt="0"/>
      <dgm:spPr/>
    </dgm:pt>
    <dgm:pt modelId="{EDA0E8A1-A425-4855-A477-255156823FAE}" type="pres">
      <dgm:prSet presAssocID="{0880AE3D-EAC7-42B6-9784-BBFFA6424254}" presName="parentText" presStyleLbl="node1" presStyleIdx="0" presStyleCnt="2" custScaleX="71354" custScaleY="80424" custLinFactNeighborX="-2830" custLinFactNeighborY="-21862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F80A7DF-CEBE-4FD2-A448-A406CC67ADEA}" type="pres">
      <dgm:prSet presAssocID="{0880AE3D-EAC7-42B6-9784-BBFFA6424254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C2D50E0-75B4-4467-87EE-3913E1A01610}" type="pres">
      <dgm:prSet presAssocID="{FD39FC57-112E-494A-82AD-AE858AC15003}" presName="sp" presStyleCnt="0"/>
      <dgm:spPr/>
    </dgm:pt>
    <dgm:pt modelId="{C584F36A-5E37-47E0-96C0-EACB373B7520}" type="pres">
      <dgm:prSet presAssocID="{8EBC1735-50C9-429E-BD01-1776499BBD12}" presName="linNode" presStyleCnt="0"/>
      <dgm:spPr/>
    </dgm:pt>
    <dgm:pt modelId="{D2087CD7-FA60-4001-92AE-9D3A2FF440F3}" type="pres">
      <dgm:prSet presAssocID="{8EBC1735-50C9-429E-BD01-1776499BBD12}" presName="parentText" presStyleLbl="node1" presStyleIdx="1" presStyleCnt="2" custScaleX="70994" custScaleY="78792" custLinFactNeighborX="-3340" custLinFactNeighborY="7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A2A82FC-FB56-4C22-9046-82295E4DF70C}" type="pres">
      <dgm:prSet presAssocID="{8EBC1735-50C9-429E-BD01-1776499BBD12}" presName="descendantText" presStyleLbl="alignAccFollowNode1" presStyleIdx="1" presStyleCnt="2" custScaleX="105490" custScaleY="92749" custLinFactNeighborX="-360" custLinFactNeighborY="-34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BD29030-AC6A-4BAF-8640-7082651A0115}" type="presOf" srcId="{59A37307-EF61-426F-88DD-6C98F63EB7AD}" destId="{9A2A82FC-FB56-4C22-9046-82295E4DF70C}" srcOrd="0" destOrd="1" presId="urn:microsoft.com/office/officeart/2005/8/layout/vList5"/>
    <dgm:cxn modelId="{74FEDB8C-708B-4D6E-AF82-A4984164293A}" srcId="{8EBC1735-50C9-429E-BD01-1776499BBD12}" destId="{A36FE1BE-3F45-41A7-851C-FD91A82BCD8E}" srcOrd="0" destOrd="0" parTransId="{1586615C-1A14-4BFB-9F49-455B7C8D0970}" sibTransId="{96D39802-2CD3-4435-996D-F847789F792D}"/>
    <dgm:cxn modelId="{84919405-F792-4034-A88D-AD140AE23E28}" type="presOf" srcId="{A36FE1BE-3F45-41A7-851C-FD91A82BCD8E}" destId="{9A2A82FC-FB56-4C22-9046-82295E4DF70C}" srcOrd="0" destOrd="0" presId="urn:microsoft.com/office/officeart/2005/8/layout/vList5"/>
    <dgm:cxn modelId="{D18BF877-9D9A-4C9D-9415-34EAEDCC75FB}" type="presOf" srcId="{0880AE3D-EAC7-42B6-9784-BBFFA6424254}" destId="{EDA0E8A1-A425-4855-A477-255156823FAE}" srcOrd="0" destOrd="0" presId="urn:microsoft.com/office/officeart/2005/8/layout/vList5"/>
    <dgm:cxn modelId="{FA3BFB03-9E06-45F2-A599-A09AC39C782E}" srcId="{7820AC31-6D3B-4C3A-AF2E-A27FE7338AB2}" destId="{8EBC1735-50C9-429E-BD01-1776499BBD12}" srcOrd="1" destOrd="0" parTransId="{73465C14-F6AE-465A-AE1D-7678B811F1D4}" sibTransId="{1DD5D169-AE7A-40CA-B6BD-B3588B7EE97F}"/>
    <dgm:cxn modelId="{C316F459-2075-4544-93E4-DBB7458FF541}" type="presOf" srcId="{8EBC1735-50C9-429E-BD01-1776499BBD12}" destId="{D2087CD7-FA60-4001-92AE-9D3A2FF440F3}" srcOrd="0" destOrd="0" presId="urn:microsoft.com/office/officeart/2005/8/layout/vList5"/>
    <dgm:cxn modelId="{108B32D4-4051-41AB-9574-AFA761522740}" srcId="{7820AC31-6D3B-4C3A-AF2E-A27FE7338AB2}" destId="{0880AE3D-EAC7-42B6-9784-BBFFA6424254}" srcOrd="0" destOrd="0" parTransId="{70B5BBF2-A08B-4DD3-9FD0-35090D76E4E1}" sibTransId="{FD39FC57-112E-494A-82AD-AE858AC15003}"/>
    <dgm:cxn modelId="{5C4CD43F-52F6-4ACC-9E54-05E26AC505C8}" type="presOf" srcId="{7820AC31-6D3B-4C3A-AF2E-A27FE7338AB2}" destId="{C34810F4-F0CB-43F1-8F90-48BD5B0293A8}" srcOrd="0" destOrd="0" presId="urn:microsoft.com/office/officeart/2005/8/layout/vList5"/>
    <dgm:cxn modelId="{A62EE783-E0A2-4B78-B311-7A357E7C095B}" type="presOf" srcId="{F33B9CDB-3DDC-4CD8-BDEC-AA38C892DDE6}" destId="{BF80A7DF-CEBE-4FD2-A448-A406CC67ADEA}" srcOrd="0" destOrd="0" presId="urn:microsoft.com/office/officeart/2005/8/layout/vList5"/>
    <dgm:cxn modelId="{FA9160B8-6C40-45D2-97E1-AF91F0976F03}" srcId="{0880AE3D-EAC7-42B6-9784-BBFFA6424254}" destId="{F33B9CDB-3DDC-4CD8-BDEC-AA38C892DDE6}" srcOrd="0" destOrd="0" parTransId="{EC71B034-1742-43AB-8E6C-190CA375B8FA}" sibTransId="{81686C9A-D3ED-43E2-A74F-6F101EAD6248}"/>
    <dgm:cxn modelId="{B5703671-49C9-4C8F-B09F-38C2ABADE9A7}" srcId="{8EBC1735-50C9-429E-BD01-1776499BBD12}" destId="{59A37307-EF61-426F-88DD-6C98F63EB7AD}" srcOrd="1" destOrd="0" parTransId="{5BCEAD2D-4D04-495A-B0A7-756EE1DAC68F}" sibTransId="{B16A1282-6826-441C-BD14-F5F5322768FC}"/>
    <dgm:cxn modelId="{F90970C6-AAE7-4F69-AF0F-27C2D00E3648}" srcId="{0880AE3D-EAC7-42B6-9784-BBFFA6424254}" destId="{61EDAC2F-54C1-4009-84FC-3BF7DD347E70}" srcOrd="1" destOrd="0" parTransId="{1D84F7C7-A035-48A8-A733-3B4079075538}" sibTransId="{BBF1BE65-B16D-4D5D-BE30-B70143A95EE3}"/>
    <dgm:cxn modelId="{D1A3AEA2-6E0D-44CD-BAA4-094E0832FF48}" type="presOf" srcId="{61EDAC2F-54C1-4009-84FC-3BF7DD347E70}" destId="{BF80A7DF-CEBE-4FD2-A448-A406CC67ADEA}" srcOrd="0" destOrd="1" presId="urn:microsoft.com/office/officeart/2005/8/layout/vList5"/>
    <dgm:cxn modelId="{1C836739-E215-4A43-B1A5-8E141BE9CD4E}" type="presParOf" srcId="{C34810F4-F0CB-43F1-8F90-48BD5B0293A8}" destId="{6F4EDB4F-302F-40AB-A07A-3A46719DFB5D}" srcOrd="0" destOrd="0" presId="urn:microsoft.com/office/officeart/2005/8/layout/vList5"/>
    <dgm:cxn modelId="{2EF27DB1-862F-413D-9798-E1C21CFF8992}" type="presParOf" srcId="{6F4EDB4F-302F-40AB-A07A-3A46719DFB5D}" destId="{EDA0E8A1-A425-4855-A477-255156823FAE}" srcOrd="0" destOrd="0" presId="urn:microsoft.com/office/officeart/2005/8/layout/vList5"/>
    <dgm:cxn modelId="{313F32BE-0F2E-4936-B232-8865AF9DFFF0}" type="presParOf" srcId="{6F4EDB4F-302F-40AB-A07A-3A46719DFB5D}" destId="{BF80A7DF-CEBE-4FD2-A448-A406CC67ADEA}" srcOrd="1" destOrd="0" presId="urn:microsoft.com/office/officeart/2005/8/layout/vList5"/>
    <dgm:cxn modelId="{117D90B7-C474-4F33-A5DE-F6060C0AA510}" type="presParOf" srcId="{C34810F4-F0CB-43F1-8F90-48BD5B0293A8}" destId="{DC2D50E0-75B4-4467-87EE-3913E1A01610}" srcOrd="1" destOrd="0" presId="urn:microsoft.com/office/officeart/2005/8/layout/vList5"/>
    <dgm:cxn modelId="{A43B3270-010D-401F-BA04-5277CB5374D9}" type="presParOf" srcId="{C34810F4-F0CB-43F1-8F90-48BD5B0293A8}" destId="{C584F36A-5E37-47E0-96C0-EACB373B7520}" srcOrd="2" destOrd="0" presId="urn:microsoft.com/office/officeart/2005/8/layout/vList5"/>
    <dgm:cxn modelId="{0725E970-781D-4369-8E62-C43A68FF873B}" type="presParOf" srcId="{C584F36A-5E37-47E0-96C0-EACB373B7520}" destId="{D2087CD7-FA60-4001-92AE-9D3A2FF440F3}" srcOrd="0" destOrd="0" presId="urn:microsoft.com/office/officeart/2005/8/layout/vList5"/>
    <dgm:cxn modelId="{9022F81C-7580-4633-A0A9-C803E6FE0BBB}" type="presParOf" srcId="{C584F36A-5E37-47E0-96C0-EACB373B7520}" destId="{9A2A82FC-FB56-4C22-9046-82295E4DF70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10378189" cy="4013148"/>
        <a:chOff x="0" y="0"/>
        <a:chExt cx="10378189" cy="4013148"/>
      </a:xfrm>
    </dsp:grpSpPr>
    <dsp:sp modelId="{BF80A7DF-CEBE-4FD2-A448-A406CC67ADEA}">
      <dsp:nvSpPr>
        <dsp:cNvPr id="4" name="同侧圆角矩形 3"/>
        <dsp:cNvSpPr/>
      </dsp:nvSpPr>
      <dsp:spPr bwMode="white">
        <a:xfrm rot="5400000">
          <a:off x="5368912" y="-2338310"/>
          <a:ext cx="1955058" cy="6642041"/>
        </a:xfrm>
        <a:prstGeom prst="round2SameRect">
          <a:avLst/>
        </a:prstGeom>
        <a:solidFill>
          <a:srgbClr val="FFFFFF"/>
        </a:solid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rot="-5400000" vert="horz" wrap="square" lIns="76200" tIns="38100" rIns="76200" bIns="38100" anchor="ctr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学生在</a:t>
          </a:r>
          <a:r>
            <a:rPr lang="zh-CN" altLang="en-US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第</a:t>
          </a:r>
          <a:r>
            <a:rPr lang="en-US" altLang="zh-CN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2</a:t>
          </a:r>
          <a:r>
            <a:rPr lang="zh-CN" altLang="en-US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学期开学初</a:t>
          </a:r>
          <a:r>
            <a:rPr lang="zh-CN" altLang="en-US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在原专业类别内选报专业</a:t>
          </a:r>
          <a:endParaRPr lang="zh-CN" altLang="en-US" sz="2000" dirty="0">
            <a:solidFill>
              <a:schemeClr val="dk1"/>
            </a:solidFill>
            <a:latin typeface="微软雅黑" panose="020B0503020204020204" pitchFamily="34" charset="-122"/>
            <a:ea typeface="微软雅黑" panose="020B0503020204020204" pitchFamily="34" charset="-122"/>
            <a:cs typeface="微软雅黑" panose="020B0503020204020204" pitchFamily="34" charset="-122"/>
          </a:endParaRPr>
        </a:p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zh-CN" altLang="zh-CN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学院根据“志愿优先、参考学业”的原则</a:t>
          </a:r>
          <a:r>
            <a:rPr kumimoji="1" lang="zh-CN" altLang="en-US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录取</a:t>
          </a:r>
          <a:endParaRPr>
            <a:solidFill>
              <a:schemeClr val="dk1"/>
            </a:solidFill>
          </a:endParaRPr>
        </a:p>
      </dsp:txBody>
      <dsp:txXfrm rot="5400000">
        <a:off x="5368912" y="-2338310"/>
        <a:ext cx="1955058" cy="6642041"/>
      </dsp:txXfrm>
    </dsp:sp>
    <dsp:sp modelId="{EDA0E8A1-A425-4855-A477-255156823FAE}">
      <dsp:nvSpPr>
        <dsp:cNvPr id="3" name="圆角矩形 2"/>
        <dsp:cNvSpPr/>
      </dsp:nvSpPr>
      <dsp:spPr bwMode="white">
        <a:xfrm>
          <a:off x="171560" y="0"/>
          <a:ext cx="2665891" cy="1965420"/>
        </a:xfrm>
        <a:prstGeom prst="roundRect">
          <a:avLst/>
        </a:prstGeom>
        <a:solidFill>
          <a:srgbClr val="FFFFFF"/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06680" tIns="53340" rIns="106680" bIns="5334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zh-CN" altLang="en-US" sz="2800" b="1" dirty="0" smtClean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大类招生确定专业</a:t>
          </a:r>
          <a:endParaRPr lang="zh-CN" altLang="en-US" sz="2800" b="1" dirty="0">
            <a:solidFill>
              <a:srgbClr val="00206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71560" y="0"/>
        <a:ext cx="2665891" cy="1965420"/>
      </dsp:txXfrm>
    </dsp:sp>
    <dsp:sp modelId="{9A2A82FC-FB56-4C22-9046-82295E4DF70C}">
      <dsp:nvSpPr>
        <dsp:cNvPr id="6" name="同侧圆角矩形 5"/>
        <dsp:cNvSpPr/>
      </dsp:nvSpPr>
      <dsp:spPr bwMode="white">
        <a:xfrm rot="5400000">
          <a:off x="5595216" y="-459690"/>
          <a:ext cx="1813297" cy="7006689"/>
        </a:xfrm>
        <a:prstGeom prst="round2SameRect">
          <a:avLst/>
        </a:prstGeom>
        <a:solidFill>
          <a:srgbClr val="FFFFFF"/>
        </a:solid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rot="-5400000" vert="horz" wrap="square" lIns="76200" tIns="38100" rIns="76200" bIns="38100" anchor="ctr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 marL="228600" marR="0" lvl="1" indent="-228600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"/>
          </a:pPr>
          <a:r>
            <a:rPr lang="zh-CN" altLang="en-US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学生</a:t>
          </a:r>
          <a:r>
            <a:rPr lang="en-US" altLang="zh-CN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(</a:t>
          </a:r>
          <a:r>
            <a:rPr lang="zh-CN" altLang="en-US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除爱恩学院</a:t>
          </a:r>
          <a:r>
            <a:rPr lang="en-US" altLang="zh-CN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)</a:t>
          </a:r>
          <a:r>
            <a:rPr lang="zh-CN" altLang="en-US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可在</a:t>
          </a:r>
          <a:r>
            <a:rPr lang="zh-CN" altLang="en-US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大一或大二</a:t>
          </a:r>
          <a:r>
            <a:rPr lang="zh-CN" altLang="en-US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申请转专业</a:t>
          </a:r>
          <a:endParaRPr lang="zh-CN" altLang="en-US" sz="2000" dirty="0">
            <a:solidFill>
              <a:schemeClr val="tx2"/>
            </a:solidFill>
            <a:latin typeface="微软雅黑" panose="020B0503020204020204" pitchFamily="34" charset="-122"/>
            <a:ea typeface="微软雅黑" panose="020B0503020204020204" pitchFamily="34" charset="-122"/>
            <a:cs typeface="微软雅黑" panose="020B0503020204020204" pitchFamily="34" charset="-122"/>
          </a:endParaRPr>
        </a:p>
        <a:p>
          <a:pPr marL="228600" marR="0" lvl="1" indent="-228600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"/>
          </a:pPr>
          <a:r>
            <a:rPr lang="zh-CN" altLang="zh-CN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教务处于秋季学期第</a:t>
          </a:r>
          <a:r>
            <a:rPr lang="en-US" altLang="zh-CN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13</a:t>
          </a:r>
          <a:r>
            <a:rPr lang="zh-CN" altLang="zh-CN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周</a:t>
          </a:r>
          <a:r>
            <a:rPr lang="zh-CN" altLang="en-US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左右</a:t>
          </a:r>
          <a:r>
            <a:rPr lang="zh-CN" altLang="zh-CN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公布</a:t>
          </a:r>
          <a:r>
            <a:rPr lang="zh-CN" altLang="zh-CN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“</a:t>
          </a:r>
          <a:r>
            <a:rPr lang="zh-CN" altLang="en-US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转</a:t>
          </a:r>
          <a:r>
            <a:rPr lang="zh-CN" altLang="zh-CN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rPr>
            <a:t>专业实施方案”</a:t>
          </a:r>
          <a:endParaRPr>
            <a:solidFill>
              <a:schemeClr val="dk1"/>
            </a:solidFill>
          </a:endParaRPr>
        </a:p>
      </dsp:txBody>
      <dsp:txXfrm rot="5400000">
        <a:off x="5595216" y="-459690"/>
        <a:ext cx="1813297" cy="7006689"/>
      </dsp:txXfrm>
    </dsp:sp>
    <dsp:sp modelId="{D2087CD7-FA60-4001-92AE-9D3A2FF440F3}">
      <dsp:nvSpPr>
        <dsp:cNvPr id="5" name="圆角矩形 4"/>
        <dsp:cNvSpPr/>
      </dsp:nvSpPr>
      <dsp:spPr bwMode="white">
        <a:xfrm>
          <a:off x="137685" y="2087611"/>
          <a:ext cx="2652441" cy="1925537"/>
        </a:xfrm>
        <a:prstGeom prst="roundRect">
          <a:avLst/>
        </a:prstGeom>
        <a:solidFill>
          <a:srgbClr val="FFFFFF"/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06680" tIns="53340" rIns="106680" bIns="5334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zh-CN" altLang="en-US" sz="2800" b="1" dirty="0" smtClean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转专业</a:t>
          </a:r>
          <a:endParaRPr lang="zh-CN" altLang="en-US" sz="2800" dirty="0">
            <a:solidFill>
              <a:srgbClr val="00206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37685" y="2087611"/>
        <a:ext cx="2652441" cy="19255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type="round2SameRect" r:blip="" rot="90">
                    <dgm:adjLst/>
                  </dgm:shape>
                </dgm:if>
                <dgm:else name="Name12">
                  <dgm:shape xmlns:r="http://schemas.openxmlformats.org/officeDocument/2006/relationships" type="round2SameRect" r:blip="" rot="-90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618" cy="3556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797709" y="0"/>
            <a:ext cx="4434617" cy="3556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681C67-24BE-4F5A-B874-18717012B1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1" y="6743619"/>
            <a:ext cx="4434618" cy="3556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797709" y="6743619"/>
            <a:ext cx="4434617" cy="3556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A5B965-1E70-4C30-8A45-FB3B93E9439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797551" y="0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677A6A-B862-4C72-82A9-BBDBA30275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986088" y="887413"/>
            <a:ext cx="4262437" cy="239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1023939" y="3417183"/>
            <a:ext cx="8186737" cy="27953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1" y="6743938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797551" y="6743938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8441B-3474-4203-9A50-E94FB70CF91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 txBox="1">
            <a:spLocks noGrp="1"/>
          </p:cNvSpPr>
          <p:nvPr>
            <p:ph type="sldNum" sz="quarter"/>
          </p:nvPr>
        </p:nvSpPr>
        <p:spPr>
          <a:xfrm>
            <a:off x="4022725" y="8540750"/>
            <a:ext cx="3078163" cy="44926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0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54038" y="674688"/>
            <a:ext cx="5994400" cy="3371850"/>
          </a:xfrm>
        </p:spPr>
      </p:sp>
      <p:sp>
        <p:nvSpPr>
          <p:cNvPr id="12291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/>
          <p:cNvSpPr txBox="1">
            <a:spLocks noGrp="1"/>
          </p:cNvSpPr>
          <p:nvPr>
            <p:ph type="sldNum" sz="quarter"/>
          </p:nvPr>
        </p:nvSpPr>
        <p:spPr>
          <a:xfrm>
            <a:off x="4022725" y="8540750"/>
            <a:ext cx="3078163" cy="44926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38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54038" y="674688"/>
            <a:ext cx="5994400" cy="3371850"/>
          </a:xfrm>
        </p:spPr>
      </p:sp>
      <p:sp>
        <p:nvSpPr>
          <p:cNvPr id="14339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 smtClean="0"/>
          </a:p>
        </p:txBody>
      </p:sp>
      <p:sp>
        <p:nvSpPr>
          <p:cNvPr id="5120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975AE43-44B5-43D9-B293-EB63D43A0AB2}" type="slidenum">
              <a:rPr lang="zh-CN" altLang="en-US"/>
            </a:fld>
            <a:endParaRPr lang="en-US" altLang="zh-CN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890642"/>
            <a:ext cx="10058400" cy="1192369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54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083" y="377600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cap="all" spc="200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3930" y="6347791"/>
            <a:ext cx="1783522" cy="445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 preferRelativeResize="0"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3613" y="180219"/>
            <a:ext cx="792000" cy="762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55026" y="6334048"/>
            <a:ext cx="603556" cy="481626"/>
          </a:xfrm>
          <a:prstGeom prst="rect">
            <a:avLst/>
          </a:prstGeom>
        </p:spPr>
      </p:pic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037378" y="187737"/>
            <a:ext cx="10723659" cy="6919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1097280" y="1507524"/>
            <a:ext cx="10058400" cy="436157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6" name="矩形 7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12192000" cy="960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25" y="159139"/>
            <a:ext cx="876303" cy="871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7378" y="187737"/>
            <a:ext cx="10723659" cy="6919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507524"/>
            <a:ext cx="10058400" cy="436157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5470" y="6321287"/>
            <a:ext cx="1733908" cy="441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 preferRelativeResize="0">
            <a:picLocks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3613" y="180219"/>
            <a:ext cx="792000" cy="762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0" kern="1200" spc="-50" baseline="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5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384175" indent="-182880" algn="l" defTabSz="914400" rtl="0" eaLnBrk="1" latinLnBrk="0" hangingPunct="1">
        <a:lnSpc>
          <a:spcPct val="15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567055" indent="-182880" algn="l" defTabSz="914400" rtl="0" eaLnBrk="1" latinLnBrk="0" hangingPunct="1">
        <a:lnSpc>
          <a:spcPct val="15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749935" indent="-182880" algn="l" defTabSz="914400" rtl="0" eaLnBrk="1" latinLnBrk="0" hangingPunct="1">
        <a:lnSpc>
          <a:spcPct val="15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932815" indent="-182880" algn="l" defTabSz="914400" rtl="0" eaLnBrk="1" latinLnBrk="0" hangingPunct="1">
        <a:lnSpc>
          <a:spcPct val="15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109982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84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87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89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GIF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26.xml"/><Relationship Id="rId8" Type="http://schemas.openxmlformats.org/officeDocument/2006/relationships/tags" Target="../tags/tag125.xml"/><Relationship Id="rId7" Type="http://schemas.openxmlformats.org/officeDocument/2006/relationships/tags" Target="../tags/tag124.xml"/><Relationship Id="rId6" Type="http://schemas.openxmlformats.org/officeDocument/2006/relationships/tags" Target="../tags/tag123.xml"/><Relationship Id="rId5" Type="http://schemas.openxmlformats.org/officeDocument/2006/relationships/tags" Target="../tags/tag122.xml"/><Relationship Id="rId4" Type="http://schemas.openxmlformats.org/officeDocument/2006/relationships/tags" Target="../tags/tag121.xml"/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127.xml"/><Relationship Id="rId1" Type="http://schemas.openxmlformats.org/officeDocument/2006/relationships/tags" Target="../tags/tag1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33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image" Target="../media/image6.png"/><Relationship Id="rId2" Type="http://schemas.openxmlformats.org/officeDocument/2006/relationships/tags" Target="../tags/tag129.xml"/><Relationship Id="rId1" Type="http://schemas.openxmlformats.org/officeDocument/2006/relationships/tags" Target="../tags/tag12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41.xml"/><Relationship Id="rId8" Type="http://schemas.openxmlformats.org/officeDocument/2006/relationships/tags" Target="../tags/tag140.xml"/><Relationship Id="rId7" Type="http://schemas.openxmlformats.org/officeDocument/2006/relationships/image" Target="../media/image7.png"/><Relationship Id="rId6" Type="http://schemas.openxmlformats.org/officeDocument/2006/relationships/tags" Target="../tags/tag139.xml"/><Relationship Id="rId5" Type="http://schemas.openxmlformats.org/officeDocument/2006/relationships/tags" Target="../tags/tag138.xml"/><Relationship Id="rId4" Type="http://schemas.openxmlformats.org/officeDocument/2006/relationships/tags" Target="../tags/tag137.xml"/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34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50.xml"/><Relationship Id="rId8" Type="http://schemas.openxmlformats.org/officeDocument/2006/relationships/tags" Target="../tags/tag149.xml"/><Relationship Id="rId7" Type="http://schemas.openxmlformats.org/officeDocument/2006/relationships/tags" Target="../tags/tag148.xml"/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4" Type="http://schemas.openxmlformats.org/officeDocument/2006/relationships/tags" Target="../tags/tag145.xml"/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6" Type="http://schemas.openxmlformats.org/officeDocument/2006/relationships/slideLayout" Target="../slideLayouts/slideLayout2.xml"/><Relationship Id="rId15" Type="http://schemas.openxmlformats.org/officeDocument/2006/relationships/tags" Target="../tags/tag156.xml"/><Relationship Id="rId14" Type="http://schemas.openxmlformats.org/officeDocument/2006/relationships/tags" Target="../tags/tag155.xml"/><Relationship Id="rId13" Type="http://schemas.openxmlformats.org/officeDocument/2006/relationships/tags" Target="../tags/tag154.xml"/><Relationship Id="rId12" Type="http://schemas.openxmlformats.org/officeDocument/2006/relationships/tags" Target="../tags/tag153.xml"/><Relationship Id="rId11" Type="http://schemas.openxmlformats.org/officeDocument/2006/relationships/tags" Target="../tags/tag152.xml"/><Relationship Id="rId10" Type="http://schemas.openxmlformats.org/officeDocument/2006/relationships/tags" Target="../tags/tag151.xml"/><Relationship Id="rId1" Type="http://schemas.openxmlformats.org/officeDocument/2006/relationships/tags" Target="../tags/tag14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159.xml"/><Relationship Id="rId7" Type="http://schemas.microsoft.com/office/2007/relationships/diagramDrawing" Target="../diagrams/drawing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3" Type="http://schemas.openxmlformats.org/officeDocument/2006/relationships/diagramData" Target="../diagrams/data1.xml"/><Relationship Id="rId2" Type="http://schemas.openxmlformats.org/officeDocument/2006/relationships/tags" Target="../tags/tag158.xml"/><Relationship Id="rId1" Type="http://schemas.openxmlformats.org/officeDocument/2006/relationships/tags" Target="../tags/tag157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tags" Target="../tags/tag160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66.xml"/><Relationship Id="rId4" Type="http://schemas.openxmlformats.org/officeDocument/2006/relationships/tags" Target="../tags/tag165.xml"/><Relationship Id="rId3" Type="http://schemas.openxmlformats.org/officeDocument/2006/relationships/image" Target="../media/image8.png"/><Relationship Id="rId2" Type="http://schemas.openxmlformats.org/officeDocument/2006/relationships/tags" Target="../tags/tag164.xml"/><Relationship Id="rId1" Type="http://schemas.openxmlformats.org/officeDocument/2006/relationships/tags" Target="../tags/tag163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16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tags" Target="../tags/tag167.xml"/><Relationship Id="rId1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70.xml"/><Relationship Id="rId2" Type="http://schemas.openxmlformats.org/officeDocument/2006/relationships/image" Target="../media/image13.png"/><Relationship Id="rId1" Type="http://schemas.openxmlformats.org/officeDocument/2006/relationships/tags" Target="../tags/tag169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72.xml"/><Relationship Id="rId2" Type="http://schemas.openxmlformats.org/officeDocument/2006/relationships/image" Target="../media/image14.png"/><Relationship Id="rId1" Type="http://schemas.openxmlformats.org/officeDocument/2006/relationships/tags" Target="../tags/tag17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74.xml"/><Relationship Id="rId2" Type="http://schemas.openxmlformats.org/officeDocument/2006/relationships/image" Target="../media/image15.png"/><Relationship Id="rId1" Type="http://schemas.openxmlformats.org/officeDocument/2006/relationships/tags" Target="../tags/tag173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183.xml"/><Relationship Id="rId8" Type="http://schemas.openxmlformats.org/officeDocument/2006/relationships/tags" Target="../tags/tag182.xml"/><Relationship Id="rId7" Type="http://schemas.openxmlformats.org/officeDocument/2006/relationships/tags" Target="../tags/tag181.xml"/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186.xml"/><Relationship Id="rId11" Type="http://schemas.openxmlformats.org/officeDocument/2006/relationships/tags" Target="../tags/tag185.xml"/><Relationship Id="rId10" Type="http://schemas.openxmlformats.org/officeDocument/2006/relationships/tags" Target="../tags/tag184.xml"/><Relationship Id="rId1" Type="http://schemas.openxmlformats.org/officeDocument/2006/relationships/tags" Target="../tags/tag175.xml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90.xml"/><Relationship Id="rId4" Type="http://schemas.openxmlformats.org/officeDocument/2006/relationships/tags" Target="../tags/tag189.xml"/><Relationship Id="rId3" Type="http://schemas.openxmlformats.org/officeDocument/2006/relationships/image" Target="../media/image16.jpeg"/><Relationship Id="rId2" Type="http://schemas.openxmlformats.org/officeDocument/2006/relationships/tags" Target="../tags/tag188.xml"/><Relationship Id="rId1" Type="http://schemas.openxmlformats.org/officeDocument/2006/relationships/tags" Target="../tags/tag187.xml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194.xml"/><Relationship Id="rId5" Type="http://schemas.openxmlformats.org/officeDocument/2006/relationships/image" Target="../media/image18.png"/><Relationship Id="rId4" Type="http://schemas.openxmlformats.org/officeDocument/2006/relationships/tags" Target="../tags/tag193.xml"/><Relationship Id="rId3" Type="http://schemas.openxmlformats.org/officeDocument/2006/relationships/image" Target="../media/image17.png"/><Relationship Id="rId2" Type="http://schemas.openxmlformats.org/officeDocument/2006/relationships/tags" Target="../tags/tag192.xml"/><Relationship Id="rId1" Type="http://schemas.openxmlformats.org/officeDocument/2006/relationships/tags" Target="../tags/tag19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97.xml"/><Relationship Id="rId2" Type="http://schemas.openxmlformats.org/officeDocument/2006/relationships/tags" Target="../tags/tag196.xml"/><Relationship Id="rId1" Type="http://schemas.openxmlformats.org/officeDocument/2006/relationships/tags" Target="../tags/tag19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99.xml"/><Relationship Id="rId1" Type="http://schemas.openxmlformats.org/officeDocument/2006/relationships/tags" Target="../tags/tag198.xml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201.xml"/><Relationship Id="rId2" Type="http://schemas.openxmlformats.org/officeDocument/2006/relationships/image" Target="../media/image19.png"/><Relationship Id="rId1" Type="http://schemas.openxmlformats.org/officeDocument/2006/relationships/tags" Target="../tags/tag200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204.xml"/><Relationship Id="rId2" Type="http://schemas.openxmlformats.org/officeDocument/2006/relationships/tags" Target="../tags/tag203.xml"/><Relationship Id="rId1" Type="http://schemas.openxmlformats.org/officeDocument/2006/relationships/tags" Target="../tags/tag202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206.xml"/><Relationship Id="rId2" Type="http://schemas.openxmlformats.org/officeDocument/2006/relationships/image" Target="../media/image20.png"/><Relationship Id="rId1" Type="http://schemas.openxmlformats.org/officeDocument/2006/relationships/tags" Target="../tags/tag20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10.xml"/><Relationship Id="rId4" Type="http://schemas.openxmlformats.org/officeDocument/2006/relationships/image" Target="../media/image21.png"/><Relationship Id="rId3" Type="http://schemas.openxmlformats.org/officeDocument/2006/relationships/tags" Target="../tags/tag209.xml"/><Relationship Id="rId2" Type="http://schemas.openxmlformats.org/officeDocument/2006/relationships/tags" Target="../tags/tag208.xml"/><Relationship Id="rId1" Type="http://schemas.openxmlformats.org/officeDocument/2006/relationships/tags" Target="../tags/tag20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213.xml"/><Relationship Id="rId2" Type="http://schemas.openxmlformats.org/officeDocument/2006/relationships/tags" Target="../tags/tag212.xml"/><Relationship Id="rId1" Type="http://schemas.openxmlformats.org/officeDocument/2006/relationships/tags" Target="../tags/tag211.xml"/></Relationships>
</file>

<file path=ppt/slides/_rels/slide3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215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tags" Target="../tags/tag214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21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tags" Target="../tags/tag216.xml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219.xml"/><Relationship Id="rId7" Type="http://schemas.openxmlformats.org/officeDocument/2006/relationships/image" Target="../media/image36.png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tags" Target="../tags/tag218.xml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223.xml"/><Relationship Id="rId3" Type="http://schemas.openxmlformats.org/officeDocument/2006/relationships/tags" Target="../tags/tag222.xml"/><Relationship Id="rId2" Type="http://schemas.openxmlformats.org/officeDocument/2006/relationships/tags" Target="../tags/tag221.xml"/><Relationship Id="rId1" Type="http://schemas.openxmlformats.org/officeDocument/2006/relationships/tags" Target="../tags/tag220.xml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226.xml"/><Relationship Id="rId2" Type="http://schemas.openxmlformats.org/officeDocument/2006/relationships/tags" Target="../tags/tag225.xml"/><Relationship Id="rId1" Type="http://schemas.openxmlformats.org/officeDocument/2006/relationships/tags" Target="../tags/tag224.xml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8.jpeg"/><Relationship Id="rId1" Type="http://schemas.openxmlformats.org/officeDocument/2006/relationships/image" Target="../media/image37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2.xml"/><Relationship Id="rId8" Type="http://schemas.openxmlformats.org/officeDocument/2006/relationships/tags" Target="../tags/tag11.xml"/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9" Type="http://schemas.openxmlformats.org/officeDocument/2006/relationships/notesSlide" Target="../notesSlides/notesSlide3.xml"/><Relationship Id="rId28" Type="http://schemas.openxmlformats.org/officeDocument/2006/relationships/slideLayout" Target="../slideLayouts/slideLayout2.xml"/><Relationship Id="rId27" Type="http://schemas.openxmlformats.org/officeDocument/2006/relationships/tags" Target="../tags/tag30.xml"/><Relationship Id="rId26" Type="http://schemas.openxmlformats.org/officeDocument/2006/relationships/tags" Target="../tags/tag29.xml"/><Relationship Id="rId25" Type="http://schemas.openxmlformats.org/officeDocument/2006/relationships/tags" Target="../tags/tag28.xml"/><Relationship Id="rId24" Type="http://schemas.openxmlformats.org/officeDocument/2006/relationships/tags" Target="../tags/tag27.xml"/><Relationship Id="rId23" Type="http://schemas.openxmlformats.org/officeDocument/2006/relationships/tags" Target="../tags/tag26.xml"/><Relationship Id="rId22" Type="http://schemas.openxmlformats.org/officeDocument/2006/relationships/tags" Target="../tags/tag25.xml"/><Relationship Id="rId21" Type="http://schemas.openxmlformats.org/officeDocument/2006/relationships/tags" Target="../tags/tag24.xml"/><Relationship Id="rId20" Type="http://schemas.openxmlformats.org/officeDocument/2006/relationships/tags" Target="../tags/tag23.xml"/><Relationship Id="rId2" Type="http://schemas.openxmlformats.org/officeDocument/2006/relationships/tags" Target="../tags/tag5.xml"/><Relationship Id="rId19" Type="http://schemas.openxmlformats.org/officeDocument/2006/relationships/tags" Target="../tags/tag22.xml"/><Relationship Id="rId18" Type="http://schemas.openxmlformats.org/officeDocument/2006/relationships/tags" Target="../tags/tag21.xml"/><Relationship Id="rId17" Type="http://schemas.openxmlformats.org/officeDocument/2006/relationships/tags" Target="../tags/tag20.xml"/><Relationship Id="rId16" Type="http://schemas.openxmlformats.org/officeDocument/2006/relationships/tags" Target="../tags/tag19.xml"/><Relationship Id="rId15" Type="http://schemas.openxmlformats.org/officeDocument/2006/relationships/tags" Target="../tags/tag18.xml"/><Relationship Id="rId14" Type="http://schemas.openxmlformats.org/officeDocument/2006/relationships/tags" Target="../tags/tag17.xml"/><Relationship Id="rId13" Type="http://schemas.openxmlformats.org/officeDocument/2006/relationships/tags" Target="../tags/tag16.xml"/><Relationship Id="rId12" Type="http://schemas.openxmlformats.org/officeDocument/2006/relationships/tags" Target="../tags/tag15.xml"/><Relationship Id="rId11" Type="http://schemas.openxmlformats.org/officeDocument/2006/relationships/tags" Target="../tags/tag14.xml"/><Relationship Id="rId10" Type="http://schemas.openxmlformats.org/officeDocument/2006/relationships/tags" Target="../tags/tag13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39.xml"/><Relationship Id="rId8" Type="http://schemas.openxmlformats.org/officeDocument/2006/relationships/tags" Target="../tags/tag38.xml"/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6" Type="http://schemas.openxmlformats.org/officeDocument/2006/relationships/slideLayout" Target="../slideLayouts/slideLayout2.xml"/><Relationship Id="rId55" Type="http://schemas.openxmlformats.org/officeDocument/2006/relationships/tags" Target="../tags/tag85.xml"/><Relationship Id="rId54" Type="http://schemas.openxmlformats.org/officeDocument/2006/relationships/tags" Target="../tags/tag84.xml"/><Relationship Id="rId53" Type="http://schemas.openxmlformats.org/officeDocument/2006/relationships/tags" Target="../tags/tag83.xml"/><Relationship Id="rId52" Type="http://schemas.openxmlformats.org/officeDocument/2006/relationships/tags" Target="../tags/tag82.xml"/><Relationship Id="rId51" Type="http://schemas.openxmlformats.org/officeDocument/2006/relationships/tags" Target="../tags/tag81.xml"/><Relationship Id="rId50" Type="http://schemas.openxmlformats.org/officeDocument/2006/relationships/tags" Target="../tags/tag80.xml"/><Relationship Id="rId5" Type="http://schemas.openxmlformats.org/officeDocument/2006/relationships/tags" Target="../tags/tag35.xml"/><Relationship Id="rId49" Type="http://schemas.openxmlformats.org/officeDocument/2006/relationships/tags" Target="../tags/tag79.xml"/><Relationship Id="rId48" Type="http://schemas.openxmlformats.org/officeDocument/2006/relationships/tags" Target="../tags/tag78.xml"/><Relationship Id="rId47" Type="http://schemas.openxmlformats.org/officeDocument/2006/relationships/tags" Target="../tags/tag77.xml"/><Relationship Id="rId46" Type="http://schemas.openxmlformats.org/officeDocument/2006/relationships/tags" Target="../tags/tag76.xml"/><Relationship Id="rId45" Type="http://schemas.openxmlformats.org/officeDocument/2006/relationships/tags" Target="../tags/tag75.xml"/><Relationship Id="rId44" Type="http://schemas.openxmlformats.org/officeDocument/2006/relationships/tags" Target="../tags/tag74.xml"/><Relationship Id="rId43" Type="http://schemas.openxmlformats.org/officeDocument/2006/relationships/tags" Target="../tags/tag73.xml"/><Relationship Id="rId42" Type="http://schemas.openxmlformats.org/officeDocument/2006/relationships/tags" Target="../tags/tag72.xml"/><Relationship Id="rId41" Type="http://schemas.openxmlformats.org/officeDocument/2006/relationships/tags" Target="../tags/tag71.xml"/><Relationship Id="rId40" Type="http://schemas.openxmlformats.org/officeDocument/2006/relationships/tags" Target="../tags/tag70.xml"/><Relationship Id="rId4" Type="http://schemas.openxmlformats.org/officeDocument/2006/relationships/tags" Target="../tags/tag34.xml"/><Relationship Id="rId39" Type="http://schemas.openxmlformats.org/officeDocument/2006/relationships/tags" Target="../tags/tag69.xml"/><Relationship Id="rId38" Type="http://schemas.openxmlformats.org/officeDocument/2006/relationships/tags" Target="../tags/tag68.xml"/><Relationship Id="rId37" Type="http://schemas.openxmlformats.org/officeDocument/2006/relationships/tags" Target="../tags/tag67.xml"/><Relationship Id="rId36" Type="http://schemas.openxmlformats.org/officeDocument/2006/relationships/tags" Target="../tags/tag66.xml"/><Relationship Id="rId35" Type="http://schemas.openxmlformats.org/officeDocument/2006/relationships/tags" Target="../tags/tag65.xml"/><Relationship Id="rId34" Type="http://schemas.openxmlformats.org/officeDocument/2006/relationships/tags" Target="../tags/tag64.xml"/><Relationship Id="rId33" Type="http://schemas.openxmlformats.org/officeDocument/2006/relationships/tags" Target="../tags/tag63.xml"/><Relationship Id="rId32" Type="http://schemas.openxmlformats.org/officeDocument/2006/relationships/tags" Target="../tags/tag62.xml"/><Relationship Id="rId31" Type="http://schemas.openxmlformats.org/officeDocument/2006/relationships/tags" Target="../tags/tag61.xml"/><Relationship Id="rId30" Type="http://schemas.openxmlformats.org/officeDocument/2006/relationships/tags" Target="../tags/tag60.xml"/><Relationship Id="rId3" Type="http://schemas.openxmlformats.org/officeDocument/2006/relationships/tags" Target="../tags/tag33.xml"/><Relationship Id="rId29" Type="http://schemas.openxmlformats.org/officeDocument/2006/relationships/tags" Target="../tags/tag59.xml"/><Relationship Id="rId28" Type="http://schemas.openxmlformats.org/officeDocument/2006/relationships/tags" Target="../tags/tag58.xml"/><Relationship Id="rId27" Type="http://schemas.openxmlformats.org/officeDocument/2006/relationships/tags" Target="../tags/tag57.xml"/><Relationship Id="rId26" Type="http://schemas.openxmlformats.org/officeDocument/2006/relationships/tags" Target="../tags/tag56.xml"/><Relationship Id="rId25" Type="http://schemas.openxmlformats.org/officeDocument/2006/relationships/tags" Target="../tags/tag55.xml"/><Relationship Id="rId24" Type="http://schemas.openxmlformats.org/officeDocument/2006/relationships/tags" Target="../tags/tag54.xml"/><Relationship Id="rId23" Type="http://schemas.openxmlformats.org/officeDocument/2006/relationships/tags" Target="../tags/tag53.xml"/><Relationship Id="rId22" Type="http://schemas.openxmlformats.org/officeDocument/2006/relationships/tags" Target="../tags/tag52.xml"/><Relationship Id="rId21" Type="http://schemas.openxmlformats.org/officeDocument/2006/relationships/tags" Target="../tags/tag51.xml"/><Relationship Id="rId20" Type="http://schemas.openxmlformats.org/officeDocument/2006/relationships/tags" Target="../tags/tag50.xml"/><Relationship Id="rId2" Type="http://schemas.openxmlformats.org/officeDocument/2006/relationships/tags" Target="../tags/tag32.xml"/><Relationship Id="rId19" Type="http://schemas.openxmlformats.org/officeDocument/2006/relationships/tags" Target="../tags/tag49.xml"/><Relationship Id="rId18" Type="http://schemas.openxmlformats.org/officeDocument/2006/relationships/tags" Target="../tags/tag48.xml"/><Relationship Id="rId17" Type="http://schemas.openxmlformats.org/officeDocument/2006/relationships/tags" Target="../tags/tag47.xml"/><Relationship Id="rId16" Type="http://schemas.openxmlformats.org/officeDocument/2006/relationships/tags" Target="../tags/tag46.xml"/><Relationship Id="rId15" Type="http://schemas.openxmlformats.org/officeDocument/2006/relationships/tags" Target="../tags/tag45.xml"/><Relationship Id="rId14" Type="http://schemas.openxmlformats.org/officeDocument/2006/relationships/tags" Target="../tags/tag44.xml"/><Relationship Id="rId13" Type="http://schemas.openxmlformats.org/officeDocument/2006/relationships/tags" Target="../tags/tag43.xml"/><Relationship Id="rId12" Type="http://schemas.openxmlformats.org/officeDocument/2006/relationships/tags" Target="../tags/tag42.xml"/><Relationship Id="rId11" Type="http://schemas.openxmlformats.org/officeDocument/2006/relationships/tags" Target="../tags/tag41.xml"/><Relationship Id="rId10" Type="http://schemas.openxmlformats.org/officeDocument/2006/relationships/tags" Target="../tags/tag40.xml"/><Relationship Id="rId1" Type="http://schemas.openxmlformats.org/officeDocument/2006/relationships/tags" Target="../tags/tag3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93.xml"/><Relationship Id="rId7" Type="http://schemas.openxmlformats.org/officeDocument/2006/relationships/tags" Target="../tags/tag92.xml"/><Relationship Id="rId6" Type="http://schemas.openxmlformats.org/officeDocument/2006/relationships/tags" Target="../tags/tag91.xml"/><Relationship Id="rId5" Type="http://schemas.openxmlformats.org/officeDocument/2006/relationships/tags" Target="../tags/tag90.xml"/><Relationship Id="rId4" Type="http://schemas.openxmlformats.org/officeDocument/2006/relationships/tags" Target="../tags/tag89.xml"/><Relationship Id="rId3" Type="http://schemas.openxmlformats.org/officeDocument/2006/relationships/tags" Target="../tags/tag88.xml"/><Relationship Id="rId2" Type="http://schemas.openxmlformats.org/officeDocument/2006/relationships/tags" Target="../tags/tag87.xml"/><Relationship Id="rId1" Type="http://schemas.openxmlformats.org/officeDocument/2006/relationships/tags" Target="../tags/tag86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02.xml"/><Relationship Id="rId8" Type="http://schemas.openxmlformats.org/officeDocument/2006/relationships/tags" Target="../tags/tag101.xml"/><Relationship Id="rId7" Type="http://schemas.openxmlformats.org/officeDocument/2006/relationships/tags" Target="../tags/tag100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" Type="http://schemas.openxmlformats.org/officeDocument/2006/relationships/tags" Target="../tags/tag97.xml"/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103.xml"/><Relationship Id="rId1" Type="http://schemas.openxmlformats.org/officeDocument/2006/relationships/tags" Target="../tags/tag94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tags" Target="../tags/tag104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117.xml"/><Relationship Id="rId7" Type="http://schemas.openxmlformats.org/officeDocument/2006/relationships/tags" Target="../tags/tag116.xml"/><Relationship Id="rId6" Type="http://schemas.openxmlformats.org/officeDocument/2006/relationships/tags" Target="../tags/tag115.xml"/><Relationship Id="rId5" Type="http://schemas.openxmlformats.org/officeDocument/2006/relationships/tags" Target="../tags/tag114.xml"/><Relationship Id="rId4" Type="http://schemas.openxmlformats.org/officeDocument/2006/relationships/tags" Target="../tags/tag113.xml"/><Relationship Id="rId3" Type="http://schemas.openxmlformats.org/officeDocument/2006/relationships/tags" Target="../tags/tag112.xml"/><Relationship Id="rId2" Type="http://schemas.openxmlformats.org/officeDocument/2006/relationships/tags" Target="../tags/tag111.xml"/><Relationship Id="rId1" Type="http://schemas.openxmlformats.org/officeDocument/2006/relationships/tags" Target="../tags/tag1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6" descr="沪城环路校区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32573"/>
            <a:ext cx="12192000" cy="2425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152497" y="1667027"/>
            <a:ext cx="8373101" cy="1507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4000" b="1" spc="-5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2022</a:t>
            </a:r>
            <a:r>
              <a:rPr lang="zh-CN" altLang="en-US" sz="4000" b="1" spc="-5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级 新 生 入 学 教 育</a:t>
            </a:r>
            <a:endParaRPr lang="en-US" altLang="zh-CN" sz="4000" b="1" spc="-50" dirty="0" smtClean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en-US" altLang="zh-CN" sz="4000" b="1" spc="-5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lang="en-US" altLang="zh-CN" sz="4000" b="1" spc="-5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                ——</a:t>
            </a:r>
            <a:r>
              <a:rPr lang="zh-CN" altLang="en-US" sz="4000" b="1" spc="-5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教学管理</a:t>
            </a:r>
            <a:endParaRPr lang="zh-CN" altLang="en-US" sz="4000" b="1" spc="-5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11" name="Picture 2" descr="K:\教学管理\My Documents\杂项\校标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06" y="1549725"/>
            <a:ext cx="1397153" cy="1397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直接连接符 5"/>
          <p:cNvCxnSpPr/>
          <p:nvPr/>
        </p:nvCxnSpPr>
        <p:spPr>
          <a:xfrm>
            <a:off x="0" y="4162294"/>
            <a:ext cx="12168000" cy="0"/>
          </a:xfrm>
          <a:prstGeom prst="line">
            <a:avLst/>
          </a:prstGeom>
          <a:noFill/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5299055" y="3859284"/>
            <a:ext cx="2201009" cy="560763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教务处</a:t>
            </a:r>
            <a:endParaRPr kumimoji="0" lang="en-US" altLang="zh-CN" sz="20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1365" cy="96837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buSzPct val="100000"/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  </a:t>
            </a:r>
            <a:r>
              <a:rPr lang="zh-CN" altLang="en-US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（二）教学相关</a:t>
            </a: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事务</a:t>
            </a:r>
            <a:r>
              <a:rPr lang="en-US" altLang="zh-CN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——</a:t>
            </a:r>
            <a:r>
              <a:rPr lang="zh-CN" altLang="en-US" sz="2665" dirty="0" smtClean="0">
                <a:solidFill>
                  <a:srgbClr val="FFFF00"/>
                </a:solidFill>
                <a:latin typeface="汉仪文黑-75简" panose="00020600040101010101" charset="-122"/>
                <a:ea typeface="汉仪文黑-85简" panose="00020600040101010101" charset="-122"/>
              </a:rPr>
              <a:t>考试</a:t>
            </a:r>
            <a:endParaRPr lang="en-US" altLang="zh-CN" sz="2665" dirty="0" smtClean="0">
              <a:solidFill>
                <a:srgbClr val="FFFF00"/>
              </a:solidFill>
              <a:latin typeface="汉仪文黑-75简" panose="00020600040101010101" charset="-122"/>
              <a:ea typeface="汉仪文黑-85简" panose="00020600040101010101" charset="-122"/>
            </a:endParaRPr>
          </a:p>
          <a:p>
            <a:pPr>
              <a:lnSpc>
                <a:spcPct val="100000"/>
              </a:lnSpc>
              <a:buSzPct val="100000"/>
            </a:pP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       详见</a:t>
            </a:r>
            <a:r>
              <a:rPr lang="zh-CN" altLang="en-US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上海海洋大学</a:t>
            </a:r>
            <a:r>
              <a:rPr lang="en-US" altLang="zh-CN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《</a:t>
            </a: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学生</a:t>
            </a:r>
            <a:r>
              <a:rPr lang="zh-CN" altLang="en-US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违反校纪校规处理</a:t>
            </a: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规定</a:t>
            </a:r>
            <a:r>
              <a:rPr lang="en-US" altLang="zh-CN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》《</a:t>
            </a: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学生</a:t>
            </a:r>
            <a:r>
              <a:rPr lang="zh-CN" altLang="en-US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考场规则</a:t>
            </a: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》 </a:t>
            </a:r>
            <a:endParaRPr lang="en-US" altLang="zh-CN" sz="26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</a:endParaRPr>
          </a:p>
        </p:txBody>
      </p:sp>
      <p:sp>
        <p:nvSpPr>
          <p:cNvPr id="4" name="Rectangle 3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665188" y="2679034"/>
            <a:ext cx="7232445" cy="853201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学生应严格遵守考场规则，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违者按照有关校纪校规处理，成绩按零分记载，并给予相应处分。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Rectangle 3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65188" y="1584878"/>
            <a:ext cx="7232445" cy="921563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校内课程考试，提前在本科教学信息网公布考表或由任课老师公布。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校外考试，主要有：CET（每年6月和12月）、信息技术、普通话等，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详见“本科教学信息网→ 通知公告” 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AutoShape 10"/>
          <p:cNvSpPr/>
          <p:nvPr>
            <p:custDataLst>
              <p:tags r:id="rId4"/>
            </p:custDataLst>
          </p:nvPr>
        </p:nvSpPr>
        <p:spPr>
          <a:xfrm>
            <a:off x="1505189" y="1856095"/>
            <a:ext cx="1452140" cy="512299"/>
          </a:xfrm>
          <a:prstGeom prst="wedgeRectCallout">
            <a:avLst>
              <a:gd name="adj1" fmla="val 64051"/>
              <a:gd name="adj2" fmla="val 16009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algn="ctr"/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考试安排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8" name="AutoShape 11"/>
          <p:cNvSpPr/>
          <p:nvPr>
            <p:custDataLst>
              <p:tags r:id="rId5"/>
            </p:custDataLst>
          </p:nvPr>
        </p:nvSpPr>
        <p:spPr>
          <a:xfrm>
            <a:off x="1505189" y="2936702"/>
            <a:ext cx="1454023" cy="512299"/>
          </a:xfrm>
          <a:prstGeom prst="wedgeRectCallout">
            <a:avLst>
              <a:gd name="adj1" fmla="val 63130"/>
              <a:gd name="adj2" fmla="val 22213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algn="ctr"/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考场纪律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10" name="AutoShape 12"/>
          <p:cNvSpPr/>
          <p:nvPr>
            <p:custDataLst>
              <p:tags r:id="rId6"/>
            </p:custDataLst>
          </p:nvPr>
        </p:nvSpPr>
        <p:spPr>
          <a:xfrm>
            <a:off x="1505189" y="3945050"/>
            <a:ext cx="1454023" cy="512299"/>
          </a:xfrm>
          <a:prstGeom prst="wedgeRectCallout">
            <a:avLst>
              <a:gd name="adj1" fmla="val 63931"/>
              <a:gd name="adj2" fmla="val 18537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algn="ctr"/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考场证件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12" name="Rectangle 3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665188" y="3713231"/>
            <a:ext cx="7237307" cy="816187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按要求携带有效证件：准考证、身份证、学生证、校园卡。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（照片、文字需清晰可辨认）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" name="AutoShape 12"/>
          <p:cNvSpPr/>
          <p:nvPr>
            <p:custDataLst>
              <p:tags r:id="rId8"/>
            </p:custDataLst>
          </p:nvPr>
        </p:nvSpPr>
        <p:spPr>
          <a:xfrm>
            <a:off x="1505189" y="4964842"/>
            <a:ext cx="1454023" cy="512299"/>
          </a:xfrm>
          <a:prstGeom prst="wedgeRectCallout">
            <a:avLst>
              <a:gd name="adj1" fmla="val 63931"/>
              <a:gd name="adj2" fmla="val 18537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algn="ctr"/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办理缓考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15" name="Rectangle 37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665033" y="4682453"/>
            <a:ext cx="7232015" cy="1184910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1.从“本科教学信息网”下载“缓考申请表”并填写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2.任课教师签署意见→所在学院签署意见           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3.经教务处批准，参加下学期开学初安排的考试（一般随补考进行）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2635" cy="95123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buSzPct val="100000"/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  </a:t>
            </a:r>
            <a:r>
              <a:rPr lang="zh-CN" altLang="en-US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（二）教学相关</a:t>
            </a: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事务</a:t>
            </a:r>
            <a:r>
              <a:rPr lang="en-US" altLang="zh-CN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——</a:t>
            </a:r>
            <a:r>
              <a:rPr lang="zh-CN" altLang="en-US" sz="2665" dirty="0" smtClean="0">
                <a:solidFill>
                  <a:srgbClr val="FFFF00"/>
                </a:solidFill>
                <a:latin typeface="汉仪文黑-75简" panose="00020600040101010101" charset="-122"/>
                <a:ea typeface="汉仪文黑-85简" panose="00020600040101010101" charset="-122"/>
              </a:rPr>
              <a:t>学生</a:t>
            </a:r>
            <a:r>
              <a:rPr lang="zh-CN" altLang="en-US" sz="2665" dirty="0">
                <a:solidFill>
                  <a:srgbClr val="FFFF00"/>
                </a:solidFill>
                <a:latin typeface="汉仪文黑-75简" panose="00020600040101010101" charset="-122"/>
                <a:ea typeface="汉仪文黑-85简" panose="00020600040101010101" charset="-122"/>
              </a:rPr>
              <a:t>违反校纪校规处理规定</a:t>
            </a:r>
            <a:endParaRPr lang="zh-CN" altLang="en-US" sz="2665" dirty="0">
              <a:solidFill>
                <a:srgbClr val="FFFF00"/>
              </a:solidFill>
              <a:latin typeface="汉仪文黑-75简" panose="00020600040101010101" charset="-122"/>
              <a:ea typeface="汉仪文黑-85简" panose="00020600040101010101" charset="-122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72674" y="2469457"/>
            <a:ext cx="4084155" cy="1394833"/>
          </a:xfrm>
          <a:prstGeom prst="rect">
            <a:avLst/>
          </a:prstGeom>
          <a:noFill/>
          <a:ln w="15875">
            <a:solidFill>
              <a:srgbClr val="D10522"/>
            </a:solidFill>
            <a:miter lim="800000"/>
            <a:headEnd/>
            <a:tailEnd/>
          </a:ln>
          <a:effectLst>
            <a:outerShdw blurRad="50800" dist="38100" dir="16200000" rotWithShape="0">
              <a:srgbClr val="FFC000">
                <a:alpha val="40000"/>
              </a:srgbClr>
            </a:outerShdw>
          </a:effectLst>
        </p:spPr>
      </p:pic>
      <p:sp>
        <p:nvSpPr>
          <p:cNvPr id="4" name="椭圆形标注 3"/>
          <p:cNvSpPr/>
          <p:nvPr>
            <p:custDataLst>
              <p:tags r:id="rId4"/>
            </p:custDataLst>
          </p:nvPr>
        </p:nvSpPr>
        <p:spPr bwMode="auto">
          <a:xfrm>
            <a:off x="6813309" y="2178868"/>
            <a:ext cx="3692797" cy="1123895"/>
          </a:xfrm>
          <a:prstGeom prst="wedgeEllipseCallout">
            <a:avLst>
              <a:gd name="adj1" fmla="val -73537"/>
              <a:gd name="adj2" fmla="val 39629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665" b="1">
                <a:solidFill>
                  <a:schemeClr val="lt1"/>
                </a:solidFill>
                <a:latin typeface="汉仪文黑-75简" panose="00020600040101010101" charset="-122"/>
                <a:ea typeface="汉仪文黑-55简" panose="00020600040101010101" charset="-122"/>
              </a:rPr>
              <a:t>留校察看及</a:t>
            </a:r>
            <a:endParaRPr lang="en-US" altLang="zh-CN" sz="2665" b="1">
              <a:solidFill>
                <a:schemeClr val="lt1"/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665" b="1">
                <a:solidFill>
                  <a:schemeClr val="lt1"/>
                </a:solidFill>
                <a:latin typeface="汉仪文黑-75简" panose="00020600040101010101" charset="-122"/>
                <a:ea typeface="汉仪文黑-55简" panose="00020600040101010101" charset="-122"/>
              </a:rPr>
              <a:t>以上处分</a:t>
            </a:r>
            <a:endParaRPr lang="zh-CN" altLang="en-US" sz="2665" b="1">
              <a:solidFill>
                <a:schemeClr val="lt1"/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5" name="云形标注 4"/>
          <p:cNvSpPr/>
          <p:nvPr>
            <p:custDataLst>
              <p:tags r:id="rId5"/>
            </p:custDataLst>
          </p:nvPr>
        </p:nvSpPr>
        <p:spPr bwMode="auto">
          <a:xfrm>
            <a:off x="1600852" y="4270858"/>
            <a:ext cx="2167512" cy="1846399"/>
          </a:xfrm>
          <a:prstGeom prst="cloudCallout">
            <a:avLst>
              <a:gd name="adj1" fmla="val 85091"/>
              <a:gd name="adj2" fmla="val 13344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>
            <a:normAutofit/>
          </a:bodyPr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lt1"/>
                </a:solidFill>
                <a:latin typeface="汉仪文黑-75简" panose="00020600040101010101" charset="-122"/>
                <a:ea typeface="汉仪文黑-55简" panose="00020600040101010101" charset="-122"/>
              </a:rPr>
              <a:t>开除学籍</a:t>
            </a:r>
            <a:endParaRPr lang="en-US" altLang="zh-CN" sz="2800" b="1" dirty="0">
              <a:solidFill>
                <a:schemeClr val="lt1"/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lt1"/>
                </a:solidFill>
                <a:latin typeface="汉仪文黑-75简" panose="00020600040101010101" charset="-122"/>
                <a:ea typeface="汉仪文黑-55简" panose="00020600040101010101" charset="-122"/>
              </a:rPr>
              <a:t>处分</a:t>
            </a:r>
            <a:endParaRPr lang="zh-CN" altLang="en-US" sz="2800" b="1" dirty="0">
              <a:solidFill>
                <a:schemeClr val="lt1"/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7" name="TextBox 15"/>
          <p:cNvSpPr txBox="1"/>
          <p:nvPr/>
        </p:nvSpPr>
        <p:spPr>
          <a:xfrm>
            <a:off x="4674309" y="4401857"/>
            <a:ext cx="6058491" cy="1936750"/>
          </a:xfrm>
          <a:prstGeom prst="rect">
            <a:avLst/>
          </a:prstGeom>
          <a:noFill/>
          <a:ln w="38100">
            <a:solidFill>
              <a:srgbClr val="D10522"/>
            </a:solidFill>
            <a:prstDash val="sysDash"/>
          </a:ln>
        </p:spPr>
        <p:txBody>
          <a:bodyPr>
            <a:normAutofit/>
          </a:bodyPr>
          <a:lstStyle/>
          <a:p>
            <a:pPr defTabSz="1219200">
              <a:defRPr/>
            </a:pPr>
            <a:r>
              <a:rPr lang="zh-CN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汉仪文黑-75简" panose="00020600040101010101" charset="-122"/>
                <a:ea typeface="汉仪文黑-55简" panose="00020600040101010101" charset="-122"/>
              </a:rPr>
              <a:t>（十）偷窃试卷或为偷窃试卷提供方便；</a:t>
            </a:r>
            <a:endParaRPr lang="zh-CN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汉仪文黑-75简" panose="00020600040101010101" charset="-122"/>
              <a:ea typeface="汉仪文黑-55简" panose="00020600040101010101" charset="-122"/>
            </a:endParaRPr>
          </a:p>
          <a:p>
            <a:pPr defTabSz="1219200">
              <a:defRPr/>
            </a:pPr>
            <a:r>
              <a:rPr lang="zh-CN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汉仪文黑-75简" panose="00020600040101010101" charset="-122"/>
                <a:ea typeface="汉仪文黑-55简" panose="00020600040101010101" charset="-122"/>
              </a:rPr>
              <a:t>（十一）主谋并实施互换试卷或答题纸；</a:t>
            </a:r>
            <a:endParaRPr lang="zh-CN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汉仪文黑-75简" panose="00020600040101010101" charset="-122"/>
              <a:ea typeface="汉仪文黑-55简" panose="00020600040101010101" charset="-122"/>
            </a:endParaRPr>
          </a:p>
          <a:p>
            <a:pPr defTabSz="1219200">
              <a:defRPr/>
            </a:pPr>
            <a:r>
              <a:rPr lang="zh-CN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汉仪文黑-75简" panose="00020600040101010101" charset="-122"/>
                <a:ea typeface="汉仪文黑-55简" panose="00020600040101010101" charset="-122"/>
              </a:rPr>
              <a:t>（十二）学位论文、公开发表的研究成果存在抄袭、篡改、伪造等学术不端行为，情节严重的，或代写论文、买卖论文的；</a:t>
            </a:r>
            <a:endParaRPr lang="zh-CN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汉仪文黑-75简" panose="00020600040101010101" charset="-122"/>
              <a:ea typeface="汉仪文黑-55简" panose="00020600040101010101" charset="-122"/>
            </a:endParaRPr>
          </a:p>
          <a:p>
            <a:pPr defTabSz="1219200">
              <a:defRPr/>
            </a:pPr>
            <a:r>
              <a:rPr lang="zh-CN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汉仪文黑-75简" panose="00020600040101010101" charset="-122"/>
                <a:ea typeface="汉仪文黑-55简" panose="00020600040101010101" charset="-122"/>
              </a:rPr>
              <a:t>（十三）让他人代替自己参加考试、组织作弊、使用通讯设备或其他器材作弊、向他人出售考试试题或者答案牟取利益，以及其他严重作弊或扰乱考试秩序行为。</a:t>
            </a:r>
            <a:endParaRPr lang="zh-CN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8" name="Title 6"/>
          <p:cNvSpPr txBox="1"/>
          <p:nvPr>
            <p:custDataLst>
              <p:tags r:id="rId6"/>
            </p:custDataLst>
          </p:nvPr>
        </p:nvSpPr>
        <p:spPr>
          <a:xfrm>
            <a:off x="1164846" y="1044543"/>
            <a:ext cx="9983963" cy="763693"/>
          </a:xfrm>
          <a:prstGeom prst="rect">
            <a:avLst/>
          </a:prstGeom>
          <a:solidFill>
            <a:srgbClr val="FFFF00"/>
          </a:solidFill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indent="-381000" algn="ctr" fontAlgn="ctr">
              <a:lnSpc>
                <a:spcPct val="130000"/>
              </a:lnSpc>
              <a:spcBef>
                <a:spcPts val="1335"/>
              </a:spcBef>
              <a:buSzPct val="100000"/>
            </a:pPr>
            <a:r>
              <a:rPr lang="zh-CN" altLang="en-US" sz="2000" b="1" spc="133" dirty="0" smtClean="0">
                <a:ln w="3175">
                  <a:noFill/>
                  <a:prstDash val="dash"/>
                </a:ln>
                <a:solidFill>
                  <a:srgbClr val="FF0000"/>
                </a:solidFill>
                <a:latin typeface="汉仪文黑-75简" panose="00020600040101010101" charset="-122"/>
                <a:ea typeface="汉仪文黑-55简" panose="00020600040101010101" charset="-122"/>
                <a:cs typeface="微软雅黑" panose="020B0503020204020204" pitchFamily="34" charset="-122"/>
              </a:rPr>
              <a:t>以下行为一旦发生，则无法获得学士学位，</a:t>
            </a:r>
            <a:r>
              <a:rPr lang="zh-CN" altLang="en-US" sz="2000" b="1" spc="133" dirty="0" smtClean="0">
                <a:ln w="3175">
                  <a:noFill/>
                  <a:prstDash val="dash"/>
                </a:ln>
                <a:solidFill>
                  <a:srgbClr val="3333FF"/>
                </a:solidFill>
                <a:latin typeface="汉仪文黑-75简" panose="00020600040101010101" charset="-122"/>
                <a:ea typeface="汉仪文黑-55简" panose="00020600040101010101" charset="-122"/>
                <a:cs typeface="微软雅黑" panose="020B0503020204020204" pitchFamily="34" charset="-122"/>
              </a:rPr>
              <a:t>其他行为视情节轻重给予相应处分</a:t>
            </a:r>
            <a:endParaRPr lang="zh-CN" altLang="en-US" sz="2000" b="1" spc="133" dirty="0">
              <a:ln w="3175">
                <a:noFill/>
                <a:prstDash val="dash"/>
              </a:ln>
              <a:solidFill>
                <a:srgbClr val="3333FF"/>
              </a:solidFill>
              <a:latin typeface="汉仪文黑-75简" panose="00020600040101010101" charset="-122"/>
              <a:ea typeface="汉仪文黑-55简" panose="00020600040101010101" charset="-122"/>
              <a:cs typeface="微软雅黑" panose="020B0503020204020204" pitchFamily="34" charset="-122"/>
            </a:endParaRPr>
          </a:p>
        </p:txBody>
      </p:sp>
    </p:spTree>
    <p:custDataLst>
      <p:tags r:id="rId7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1365" cy="99441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buSzPct val="100000"/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  </a:t>
            </a:r>
            <a:r>
              <a:rPr lang="zh-CN" altLang="en-US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（二）教学相关</a:t>
            </a: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事务</a:t>
            </a:r>
            <a:r>
              <a:rPr lang="en-US" altLang="zh-CN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——</a:t>
            </a:r>
            <a:r>
              <a:rPr lang="zh-CN" altLang="en-US" sz="2665" dirty="0" smtClean="0">
                <a:solidFill>
                  <a:srgbClr val="FFFF00"/>
                </a:solidFill>
                <a:latin typeface="汉仪文黑-75简" panose="00020600040101010101" charset="-122"/>
                <a:ea typeface="汉仪文黑-85简" panose="00020600040101010101" charset="-122"/>
              </a:rPr>
              <a:t>成绩</a:t>
            </a:r>
            <a:endParaRPr lang="zh-CN" altLang="en-US" sz="2665" dirty="0">
              <a:solidFill>
                <a:srgbClr val="FFFF00"/>
              </a:solidFill>
              <a:latin typeface="汉仪文黑-75简" panose="00020600040101010101" charset="-122"/>
              <a:ea typeface="汉仪文黑-85简" panose="00020600040101010101" charset="-122"/>
            </a:endParaRPr>
          </a:p>
        </p:txBody>
      </p:sp>
      <p:sp>
        <p:nvSpPr>
          <p:cNvPr id="3" name="Rectangle 3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40001" y="2558178"/>
            <a:ext cx="6112145" cy="776373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学校</a:t>
            </a:r>
            <a:r>
              <a:rPr kumimoji="1"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真实、完整地记载、出具</a:t>
            </a: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学生学业成绩，对通过补考、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重修获得的成绩，予以相应标注。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Rectangle 3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39845" y="1219835"/>
            <a:ext cx="6111875" cy="1074420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一般在考试结束一周后，可自行上网</a:t>
            </a:r>
            <a:r>
              <a:rPr kumimoji="1" lang="zh-CN" altLang="en-US" sz="16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查询成绩</a:t>
            </a: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如有异议，可在</a:t>
            </a:r>
            <a:r>
              <a:rPr kumimoji="1"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下学期开学初</a:t>
            </a: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申请成绩复议（一般在</a:t>
            </a:r>
            <a:r>
              <a:rPr kumimoji="1"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报到注册日</a:t>
            </a: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AutoShape 10"/>
          <p:cNvSpPr/>
          <p:nvPr>
            <p:custDataLst>
              <p:tags r:id="rId4"/>
            </p:custDataLst>
          </p:nvPr>
        </p:nvSpPr>
        <p:spPr>
          <a:xfrm>
            <a:off x="1680001" y="1499221"/>
            <a:ext cx="1385612" cy="488828"/>
          </a:xfrm>
          <a:prstGeom prst="wedgeRectCallout">
            <a:avLst>
              <a:gd name="adj1" fmla="val 59657"/>
              <a:gd name="adj2" fmla="val 18500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algn="ctr"/>
            <a:r>
              <a:rPr lang="zh-CN" altLang="en-US" sz="1600" b="1" dirty="0" smtClean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查询成绩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7" name="AutoShape 11"/>
          <p:cNvSpPr/>
          <p:nvPr>
            <p:custDataLst>
              <p:tags r:id="rId5"/>
            </p:custDataLst>
          </p:nvPr>
        </p:nvSpPr>
        <p:spPr>
          <a:xfrm>
            <a:off x="1680000" y="2617455"/>
            <a:ext cx="1387408" cy="690109"/>
          </a:xfrm>
          <a:prstGeom prst="wedgeRectCallout">
            <a:avLst>
              <a:gd name="adj1" fmla="val 57861"/>
              <a:gd name="adj2" fmla="val 22213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algn="ctr"/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成绩</a:t>
            </a:r>
            <a:endParaRPr lang="en-US" altLang="zh-CN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algn="ctr"/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记载、出具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pic>
        <p:nvPicPr>
          <p:cNvPr id="8" name="Picture 1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680294" y="3779466"/>
            <a:ext cx="9316484" cy="232912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云形标注 9"/>
          <p:cNvSpPr/>
          <p:nvPr>
            <p:custDataLst>
              <p:tags r:id="rId8"/>
            </p:custDataLst>
          </p:nvPr>
        </p:nvSpPr>
        <p:spPr bwMode="auto">
          <a:xfrm>
            <a:off x="6398619" y="3038517"/>
            <a:ext cx="3191759" cy="1639011"/>
          </a:xfrm>
          <a:prstGeom prst="cloudCallout">
            <a:avLst>
              <a:gd name="adj1" fmla="val 56728"/>
              <a:gd name="adj2" fmla="val 75649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>
            <a:normAutofit/>
          </a:bodyPr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文黑-75简" panose="00020600040101010101" charset="-122"/>
                <a:ea typeface="汉仪文黑-55简" panose="00020600040101010101" charset="-122"/>
              </a:rPr>
              <a:t>切勿轻易缺考。</a:t>
            </a:r>
            <a:endParaRPr lang="en-US" altLang="zh-CN" sz="1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文黑-75简" panose="00020600040101010101" charset="-122"/>
              <a:ea typeface="汉仪文黑-55简" panose="00020600040101010101" charset="-122"/>
            </a:endParaRPr>
          </a:p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文黑-75简" panose="00020600040101010101" charset="-122"/>
                <a:ea typeface="汉仪文黑-55简" panose="00020600040101010101" charset="-122"/>
              </a:rPr>
              <a:t>否则可能会影响将来的</a:t>
            </a:r>
            <a:endParaRPr lang="en-US" altLang="zh-CN" sz="1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文黑-75简" panose="00020600040101010101" charset="-122"/>
              <a:ea typeface="汉仪文黑-55简" panose="00020600040101010101" charset="-122"/>
            </a:endParaRPr>
          </a:p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文黑-75简" panose="00020600040101010101" charset="-122"/>
                <a:ea typeface="汉仪文黑-55简" panose="00020600040101010101" charset="-122"/>
              </a:rPr>
              <a:t>出国、考研等</a:t>
            </a:r>
            <a:endParaRPr lang="zh-CN" altLang="en-US" sz="1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309086" y="4484027"/>
            <a:ext cx="517583" cy="179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309086" y="4915346"/>
            <a:ext cx="517583" cy="179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9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2635" cy="95885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buSzPct val="100000"/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  </a:t>
            </a:r>
            <a:r>
              <a:rPr lang="zh-CN" altLang="en-US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（二）教学相关</a:t>
            </a: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事务</a:t>
            </a:r>
            <a:r>
              <a:rPr lang="en-US" altLang="zh-CN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——</a:t>
            </a: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补考、重修</a:t>
            </a:r>
            <a:endParaRPr lang="en-US" altLang="zh-CN" sz="2665" dirty="0" smtClean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</a:endParaRPr>
          </a:p>
          <a:p>
            <a:pPr>
              <a:lnSpc>
                <a:spcPct val="100000"/>
              </a:lnSpc>
              <a:buSzPct val="100000"/>
            </a:pP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       详</a:t>
            </a:r>
            <a:r>
              <a:rPr lang="zh-CN" altLang="en-US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见</a:t>
            </a: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《</a:t>
            </a:r>
            <a:r>
              <a:rPr lang="zh-CN" altLang="en-US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上海海洋大学学分制收费实施细则</a:t>
            </a:r>
            <a:r>
              <a:rPr lang="en-US" altLang="zh-CN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》</a:t>
            </a:r>
            <a:endParaRPr lang="en-US" altLang="zh-CN" sz="26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</a:endParaRPr>
          </a:p>
        </p:txBody>
      </p:sp>
      <p:sp>
        <p:nvSpPr>
          <p:cNvPr id="8" name="AutoShape 5"/>
          <p:cNvSpPr/>
          <p:nvPr>
            <p:custDataLst>
              <p:tags r:id="rId2"/>
            </p:custDataLst>
          </p:nvPr>
        </p:nvSpPr>
        <p:spPr>
          <a:xfrm>
            <a:off x="1679846" y="1552444"/>
            <a:ext cx="1589753" cy="476751"/>
          </a:xfrm>
          <a:prstGeom prst="wedgeRectCallout">
            <a:avLst>
              <a:gd name="adj1" fmla="val 56569"/>
              <a:gd name="adj2" fmla="val 15963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lvl="0" algn="ctr">
              <a:buClrTx/>
              <a:buSzTx/>
            </a:pPr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  <a:sym typeface="+mn-ea"/>
              </a:rPr>
              <a:t>补考对象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  <a:sym typeface="+mn-ea"/>
            </a:endParaRPr>
          </a:p>
        </p:txBody>
      </p:sp>
      <p:sp>
        <p:nvSpPr>
          <p:cNvPr id="10" name="Rectangle 3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39846" y="1442646"/>
            <a:ext cx="6997700" cy="794173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当学期成绩不及格且≥30分的必修课，在次学期开学初进行补考。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实践类课程（包括体育课）、选修课、成绩低于30分的必修课无补考。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AutoShape 11"/>
          <p:cNvSpPr/>
          <p:nvPr>
            <p:custDataLst>
              <p:tags r:id="rId4"/>
            </p:custDataLst>
          </p:nvPr>
        </p:nvSpPr>
        <p:spPr>
          <a:xfrm>
            <a:off x="1679846" y="2309636"/>
            <a:ext cx="1589753" cy="476751"/>
          </a:xfrm>
          <a:prstGeom prst="wedgeRectCallout">
            <a:avLst>
              <a:gd name="adj1" fmla="val 56833"/>
              <a:gd name="adj2" fmla="val 21486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lvl="0" algn="ctr">
              <a:buClrTx/>
              <a:buSzTx/>
            </a:pPr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  <a:sym typeface="+mn-ea"/>
              </a:rPr>
              <a:t>补考时间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  <a:sym typeface="+mn-ea"/>
            </a:endParaRPr>
          </a:p>
        </p:txBody>
      </p:sp>
      <p:sp>
        <p:nvSpPr>
          <p:cNvPr id="12" name="Rectangle 3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839845" y="2324026"/>
            <a:ext cx="6996853" cy="589280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补考在开学两周内进行，主要集中安排在第1周周六、日。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补考安排公布在“本科教学信息网—通知公告”。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3" name="AutoShape 13"/>
          <p:cNvSpPr/>
          <p:nvPr>
            <p:custDataLst>
              <p:tags r:id="rId6"/>
            </p:custDataLst>
          </p:nvPr>
        </p:nvSpPr>
        <p:spPr>
          <a:xfrm>
            <a:off x="1679846" y="3066828"/>
            <a:ext cx="1589753" cy="476751"/>
          </a:xfrm>
          <a:prstGeom prst="wedgeRectCallout">
            <a:avLst>
              <a:gd name="adj1" fmla="val 57523"/>
              <a:gd name="adj2" fmla="val 19282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lvl="0" algn="ctr">
              <a:buClrTx/>
              <a:buSzTx/>
            </a:pPr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  <a:sym typeface="+mn-ea"/>
              </a:rPr>
              <a:t>补考成绩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  <a:sym typeface="+mn-ea"/>
            </a:endParaRPr>
          </a:p>
        </p:txBody>
      </p:sp>
      <p:sp>
        <p:nvSpPr>
          <p:cNvPr id="14" name="Rectangle 3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839211" y="3057451"/>
            <a:ext cx="6997700" cy="555413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补考成绩≥ 60分，均按及格（60分）记载。补考不收费。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5" name="AutoShape 15"/>
          <p:cNvSpPr/>
          <p:nvPr>
            <p:custDataLst>
              <p:tags r:id="rId8"/>
            </p:custDataLst>
          </p:nvPr>
        </p:nvSpPr>
        <p:spPr>
          <a:xfrm>
            <a:off x="1717533" y="4143839"/>
            <a:ext cx="1514687" cy="508847"/>
          </a:xfrm>
          <a:prstGeom prst="wedgeRectCallout">
            <a:avLst>
              <a:gd name="adj1" fmla="val 57375"/>
              <a:gd name="adj2" fmla="val 22745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lvl="0" algn="ctr">
              <a:buClrTx/>
              <a:buSzTx/>
            </a:pPr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  <a:sym typeface="+mn-ea"/>
              </a:rPr>
              <a:t>重修对象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  <a:sym typeface="+mn-ea"/>
            </a:endParaRPr>
          </a:p>
        </p:txBody>
      </p:sp>
      <p:sp>
        <p:nvSpPr>
          <p:cNvPr id="16" name="Rectangle 37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839211" y="4099833"/>
            <a:ext cx="6997700" cy="784860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 lnSpcReduction="10000"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必修课不及格（含补考后）均须重修。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虽然及格但对成绩还不满意，可在教学资源允许情况下申请重修。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因教学计划变更无法重修时，本人需向所在学院申请调整修读计划。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7" name="AutoShape 17"/>
          <p:cNvSpPr/>
          <p:nvPr>
            <p:custDataLst>
              <p:tags r:id="rId10"/>
            </p:custDataLst>
          </p:nvPr>
        </p:nvSpPr>
        <p:spPr>
          <a:xfrm>
            <a:off x="1680001" y="4936848"/>
            <a:ext cx="1505621" cy="476751"/>
          </a:xfrm>
          <a:prstGeom prst="wedgeRectCallout">
            <a:avLst>
              <a:gd name="adj1" fmla="val 60454"/>
              <a:gd name="adj2" fmla="val 23403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lvl="0" algn="ctr">
              <a:buClrTx/>
              <a:buSzTx/>
            </a:pPr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  <a:sym typeface="+mn-ea"/>
              </a:rPr>
              <a:t>重修成绩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  <a:sym typeface="+mn-ea"/>
            </a:endParaRPr>
          </a:p>
        </p:txBody>
      </p:sp>
      <p:sp>
        <p:nvSpPr>
          <p:cNvPr id="18" name="Rectangle 37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839211" y="5037728"/>
            <a:ext cx="6997700" cy="419735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重修成绩按实记载。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9" name="AutoShape 19"/>
          <p:cNvSpPr/>
          <p:nvPr>
            <p:custDataLst>
              <p:tags r:id="rId12"/>
            </p:custDataLst>
          </p:nvPr>
        </p:nvSpPr>
        <p:spPr>
          <a:xfrm>
            <a:off x="1680002" y="5754777"/>
            <a:ext cx="1589753" cy="476751"/>
          </a:xfrm>
          <a:prstGeom prst="wedgeRectCallout">
            <a:avLst>
              <a:gd name="adj1" fmla="val 57463"/>
              <a:gd name="adj2" fmla="val 21727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lvl="0" algn="ctr">
              <a:buClrTx/>
              <a:buSzTx/>
            </a:pPr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  <a:sym typeface="+mn-ea"/>
              </a:rPr>
              <a:t>重修收费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  <a:sym typeface="+mn-ea"/>
            </a:endParaRPr>
          </a:p>
        </p:txBody>
      </p:sp>
      <p:sp>
        <p:nvSpPr>
          <p:cNvPr id="20" name="Rectangle 37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3839211" y="5553348"/>
            <a:ext cx="6997700" cy="678180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按学校规定收取。重修费结算一般在下一学年开学前。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结算结果有异议可向教务处提出。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1" name="Line 22"/>
          <p:cNvSpPr/>
          <p:nvPr/>
        </p:nvSpPr>
        <p:spPr>
          <a:xfrm>
            <a:off x="1135790" y="3863827"/>
            <a:ext cx="9897833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3" name="Text Box 4"/>
          <p:cNvSpPr txBox="1"/>
          <p:nvPr>
            <p:custDataLst>
              <p:tags r:id="rId14"/>
            </p:custDataLst>
          </p:nvPr>
        </p:nvSpPr>
        <p:spPr>
          <a:xfrm>
            <a:off x="525563" y="1689730"/>
            <a:ext cx="827171" cy="4507489"/>
          </a:xfrm>
          <a:prstGeom prst="rect">
            <a:avLst/>
          </a:prstGeom>
          <a:noFill/>
          <a:ln w="9525">
            <a:noFill/>
          </a:ln>
        </p:spPr>
        <p:txBody>
          <a:bodyPr vert="eaVert" anchor="t" anchorCtr="0">
            <a:norm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  <a:sym typeface="+mn-ea"/>
              </a:rPr>
              <a:t>补 考      </a:t>
            </a:r>
            <a:r>
              <a:rPr lang="en-US" altLang="zh-CN" sz="28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  <a:sym typeface="+mn-ea"/>
              </a:rPr>
              <a:t>  </a:t>
            </a:r>
            <a:r>
              <a:rPr lang="en-US" altLang="zh-CN" sz="2800" b="1" dirty="0" smtClean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  <a:sym typeface="+mn-ea"/>
              </a:rPr>
              <a:t> </a:t>
            </a:r>
            <a:r>
              <a:rPr lang="zh-CN" altLang="en-US" sz="28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  <a:sym typeface="+mn-ea"/>
              </a:rPr>
              <a:t>重 修</a:t>
            </a:r>
            <a:endParaRPr lang="zh-CN" altLang="en-US" sz="28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1365" cy="97663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buSzPct val="100000"/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  </a:t>
            </a:r>
            <a:r>
              <a:rPr lang="zh-CN" altLang="en-US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（二）教学相关</a:t>
            </a: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事务</a:t>
            </a:r>
            <a:r>
              <a:rPr lang="en-US" altLang="zh-CN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——</a:t>
            </a:r>
            <a:r>
              <a:rPr lang="zh-CN" altLang="en-US" sz="2665" dirty="0" smtClean="0">
                <a:solidFill>
                  <a:srgbClr val="FFFF00"/>
                </a:solidFill>
                <a:latin typeface="汉仪文黑-75简" panose="00020600040101010101" charset="-122"/>
                <a:ea typeface="汉仪文黑-85简" panose="00020600040101010101" charset="-122"/>
              </a:rPr>
              <a:t>关于专业</a:t>
            </a:r>
            <a:endParaRPr lang="zh-CN" altLang="en-US" sz="2665" dirty="0">
              <a:solidFill>
                <a:srgbClr val="FFFF00"/>
              </a:solidFill>
              <a:latin typeface="汉仪文黑-75简" panose="00020600040101010101" charset="-122"/>
              <a:ea typeface="汉仪文黑-85简" panose="00020600040101010101" charset="-122"/>
            </a:endParaRPr>
          </a:p>
        </p:txBody>
      </p:sp>
      <p:graphicFrame>
        <p:nvGraphicFramePr>
          <p:cNvPr id="2" name="图示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812926" y="1702397"/>
          <a:ext cx="10378189" cy="4013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8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2635" cy="95948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buSzPct val="100000"/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  </a:t>
            </a:r>
            <a:r>
              <a:rPr lang="zh-CN" altLang="en-US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（三）教学信息工具</a:t>
            </a:r>
            <a:endParaRPr lang="zh-CN" altLang="en-US" sz="26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</a:endParaRPr>
          </a:p>
        </p:txBody>
      </p:sp>
      <p:sp>
        <p:nvSpPr>
          <p:cNvPr id="11" name="Title 6"/>
          <p:cNvSpPr txBox="1"/>
          <p:nvPr>
            <p:custDataLst>
              <p:tags r:id="rId2"/>
            </p:custDataLst>
          </p:nvPr>
        </p:nvSpPr>
        <p:spPr>
          <a:xfrm>
            <a:off x="1320801" y="2007448"/>
            <a:ext cx="7513917" cy="256455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fontAlgn="ctr">
              <a:lnSpc>
                <a:spcPct val="130000"/>
              </a:lnSpc>
              <a:spcBef>
                <a:spcPts val="1335"/>
              </a:spcBef>
              <a:buSzPct val="100000"/>
              <a:buFont typeface="+mn-ea"/>
            </a:pPr>
            <a:r>
              <a:rPr altLang="zh-CN" sz="266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1</a:t>
            </a:r>
            <a:r>
              <a:rPr altLang="zh-CN" sz="2665" spc="133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. </a:t>
            </a:r>
            <a:r>
              <a:rPr lang="zh-CN" altLang="en-US" sz="2665" spc="133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本科</a:t>
            </a:r>
            <a:r>
              <a:rPr lang="zh-CN" altLang="en-US" sz="266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教学信息网</a:t>
            </a:r>
            <a:endParaRPr lang="zh-CN" altLang="en-US" sz="2665" spc="133" dirty="0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Wingdings" panose="05000000000000000000" pitchFamily="2" charset="2"/>
            </a:endParaRPr>
          </a:p>
          <a:p>
            <a:pPr fontAlgn="ctr">
              <a:lnSpc>
                <a:spcPct val="130000"/>
              </a:lnSpc>
              <a:spcBef>
                <a:spcPts val="1335"/>
              </a:spcBef>
              <a:buSzPct val="100000"/>
              <a:buFont typeface="+mn-ea"/>
            </a:pPr>
            <a:r>
              <a:rPr altLang="zh-CN" sz="266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2</a:t>
            </a:r>
            <a:r>
              <a:rPr altLang="zh-CN" sz="2665" spc="133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. </a:t>
            </a:r>
            <a:r>
              <a:rPr lang="en-US" altLang="zh-CN" sz="2665" spc="133" dirty="0" err="1" smtClean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URP</a:t>
            </a:r>
            <a:r>
              <a:rPr lang="en-US" altLang="zh-CN" sz="2665" spc="133" dirty="0" err="1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教务管理系统</a:t>
            </a:r>
            <a:endParaRPr lang="en-US" altLang="zh-CN" sz="2665" spc="133" dirty="0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Wingdings" panose="05000000000000000000" pitchFamily="2" charset="2"/>
            </a:endParaRPr>
          </a:p>
          <a:p>
            <a:pPr fontAlgn="ctr">
              <a:lnSpc>
                <a:spcPct val="130000"/>
              </a:lnSpc>
              <a:spcBef>
                <a:spcPts val="1335"/>
              </a:spcBef>
              <a:buSzPct val="100000"/>
              <a:buFont typeface="+mn-ea"/>
            </a:pPr>
            <a:r>
              <a:rPr altLang="zh-CN" sz="266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altLang="zh-CN" sz="2665" spc="133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 </a:t>
            </a:r>
            <a:r>
              <a:rPr lang="zh-CN" altLang="en-US" sz="2665" spc="133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中国</a:t>
            </a:r>
            <a:r>
              <a:rPr lang="zh-CN" altLang="en-US" sz="266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高等教育学生信息网（学信网）</a:t>
            </a:r>
            <a:endParaRPr lang="zh-CN" altLang="en-US" sz="2665" spc="133" dirty="0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1365" cy="95948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buSzPct val="100000"/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Wingdings" panose="05000000000000000000" pitchFamily="2" charset="2"/>
              </a:rPr>
              <a:t>  1.本科教育信息网</a:t>
            </a:r>
            <a:endParaRPr lang="en-US" altLang="zh-CN" sz="26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  <a:sym typeface="Wingdings" panose="05000000000000000000" pitchFamily="2" charset="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 t="1319" b="1319"/>
          <a:stretch>
            <a:fillRect/>
          </a:stretch>
        </p:blipFill>
        <p:spPr>
          <a:xfrm>
            <a:off x="786420" y="1928954"/>
            <a:ext cx="10388864" cy="250857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760" h="4560">
                <a:moveTo>
                  <a:pt x="0" y="0"/>
                </a:moveTo>
                <a:lnTo>
                  <a:pt x="17760" y="0"/>
                </a:lnTo>
                <a:lnTo>
                  <a:pt x="17760" y="4560"/>
                </a:lnTo>
                <a:lnTo>
                  <a:pt x="0" y="456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5" name="Title 6"/>
          <p:cNvSpPr txBox="1"/>
          <p:nvPr>
            <p:custDataLst>
              <p:tags r:id="rId4"/>
            </p:custDataLst>
          </p:nvPr>
        </p:nvSpPr>
        <p:spPr>
          <a:xfrm>
            <a:off x="812801" y="1201420"/>
            <a:ext cx="6865620" cy="485987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1065"/>
              </a:spcAft>
              <a:buSzPct val="100000"/>
            </a:pPr>
            <a:r>
              <a:rPr lang="zh-CN" altLang="en-US" sz="2400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路径：校园网——教育教学——本科生教育</a:t>
            </a:r>
            <a:endParaRPr lang="zh-CN" altLang="en-US" sz="2400" spc="133" dirty="0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6625" name="标题 1"/>
          <p:cNvSpPr>
            <a:spLocks noGrp="1"/>
          </p:cNvSpPr>
          <p:nvPr>
            <p:ph type="title"/>
          </p:nvPr>
        </p:nvSpPr>
        <p:spPr>
          <a:xfrm>
            <a:off x="812801" y="4916496"/>
            <a:ext cx="8914553" cy="1182793"/>
          </a:xfrm>
        </p:spPr>
        <p:txBody>
          <a:bodyPr vert="horz" wrap="square" lIns="121920" tIns="60960" rIns="121920" bIns="60960" rtlCol="0" anchor="ctr" anchorCtr="0">
            <a:normAutofit fontScale="90000"/>
          </a:bodyPr>
          <a:lstStyle/>
          <a:p>
            <a:pPr algn="l">
              <a:lnSpc>
                <a:spcPct val="130000"/>
              </a:lnSpc>
            </a:pPr>
            <a:r>
              <a:rPr lang="zh-CN" altLang="en-US" sz="266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cs typeface="微软雅黑" panose="020B0503020204020204" pitchFamily="34" charset="-122"/>
              </a:rPr>
              <a:t>本科教学信息网—— 教务信息发布 </a:t>
            </a:r>
            <a:br>
              <a:rPr lang="zh-CN" altLang="en-US" sz="266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cs typeface="微软雅黑" panose="020B0503020204020204" pitchFamily="34" charset="-122"/>
              </a:rPr>
            </a:br>
            <a:r>
              <a:rPr lang="zh-CN" altLang="en-US" sz="266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cs typeface="微软雅黑" panose="020B0503020204020204" pitchFamily="34" charset="-122"/>
              </a:rPr>
              <a:t>                      </a:t>
            </a:r>
            <a:r>
              <a:rPr lang="en-US" altLang="zh-CN" sz="266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cs typeface="微软雅黑" panose="020B0503020204020204" pitchFamily="34" charset="-122"/>
              </a:rPr>
              <a:t> </a:t>
            </a:r>
            <a:r>
              <a:rPr lang="zh-CN" altLang="en-US" sz="266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cs typeface="微软雅黑" panose="020B0503020204020204" pitchFamily="34" charset="-122"/>
              </a:rPr>
              <a:t>  </a:t>
            </a:r>
            <a:r>
              <a:rPr lang="en-US" altLang="zh-CN" sz="266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cs typeface="微软雅黑" panose="020B0503020204020204" pitchFamily="34" charset="-122"/>
              </a:rPr>
              <a:t>  </a:t>
            </a:r>
            <a:r>
              <a:rPr lang="zh-CN" altLang="en-US" sz="266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cs typeface="微软雅黑" panose="020B0503020204020204" pitchFamily="34" charset="-122"/>
              </a:rPr>
              <a:t>  教学资源查看</a:t>
            </a:r>
            <a:br>
              <a:rPr lang="zh-CN" altLang="en-US" sz="266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cs typeface="微软雅黑" panose="020B0503020204020204" pitchFamily="34" charset="-122"/>
              </a:rPr>
            </a:br>
            <a:r>
              <a:rPr lang="zh-CN" altLang="en-US" sz="266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cs typeface="微软雅黑" panose="020B0503020204020204" pitchFamily="34" charset="-122"/>
              </a:rPr>
              <a:t>                       </a:t>
            </a:r>
            <a:r>
              <a:rPr lang="en-US" altLang="zh-CN" sz="266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cs typeface="微软雅黑" panose="020B0503020204020204" pitchFamily="34" charset="-122"/>
              </a:rPr>
              <a:t> </a:t>
            </a:r>
            <a:r>
              <a:rPr lang="zh-CN" altLang="en-US" sz="266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cs typeface="微软雅黑" panose="020B0503020204020204" pitchFamily="34" charset="-122"/>
              </a:rPr>
              <a:t> </a:t>
            </a:r>
            <a:r>
              <a:rPr lang="en-US" altLang="zh-CN" sz="266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cs typeface="微软雅黑" panose="020B0503020204020204" pitchFamily="34" charset="-122"/>
              </a:rPr>
              <a:t> </a:t>
            </a:r>
            <a:r>
              <a:rPr lang="zh-CN" altLang="en-US" sz="266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cs typeface="微软雅黑" panose="020B0503020204020204" pitchFamily="34" charset="-122"/>
              </a:rPr>
              <a:t>   教务系统使用</a:t>
            </a:r>
            <a:endParaRPr lang="zh-CN" altLang="en-US" sz="2665" spc="133" dirty="0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cs typeface="微软雅黑" panose="020B0503020204020204" pitchFamily="34" charset="-122"/>
            </a:endParaRPr>
          </a:p>
        </p:txBody>
      </p:sp>
      <p:sp>
        <p:nvSpPr>
          <p:cNvPr id="2" name="椭圆形标注 1"/>
          <p:cNvSpPr>
            <a:spLocks noChangeArrowheads="1"/>
          </p:cNvSpPr>
          <p:nvPr/>
        </p:nvSpPr>
        <p:spPr bwMode="auto">
          <a:xfrm>
            <a:off x="6366934" y="2241826"/>
            <a:ext cx="3462020" cy="736600"/>
          </a:xfrm>
          <a:prstGeom prst="wedgeEllipseCallout">
            <a:avLst>
              <a:gd name="adj1" fmla="val -26425"/>
              <a:gd name="adj2" fmla="val 118571"/>
            </a:avLst>
          </a:prstGeom>
          <a:solidFill>
            <a:srgbClr val="5C5CFF"/>
          </a:solidFill>
          <a:ln w="25400" algn="ctr">
            <a:solidFill>
              <a:srgbClr val="0A0AFF"/>
            </a:solidFill>
            <a:miter lim="800000"/>
          </a:ln>
        </p:spPr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FFFF"/>
                </a:solidFill>
                <a:ea typeface="宋体" panose="02010600030101010101" pitchFamily="2" charset="-122"/>
                <a:sym typeface="+mn-ea"/>
              </a:rPr>
              <a:t>本科教学信息网</a:t>
            </a:r>
            <a:endParaRPr lang="zh-CN" altLang="en-US" sz="2400" b="1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内容占位符 2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321647" y="1077807"/>
            <a:ext cx="8708813" cy="4036060"/>
          </a:xfrm>
        </p:spPr>
      </p:pic>
      <p:sp>
        <p:nvSpPr>
          <p:cNvPr id="11" name="椭圆形标注 10"/>
          <p:cNvSpPr>
            <a:spLocks noChangeArrowheads="1"/>
          </p:cNvSpPr>
          <p:nvPr/>
        </p:nvSpPr>
        <p:spPr bwMode="auto">
          <a:xfrm>
            <a:off x="4165601" y="2718647"/>
            <a:ext cx="3462020" cy="736600"/>
          </a:xfrm>
          <a:prstGeom prst="wedgeEllipseCallout">
            <a:avLst>
              <a:gd name="adj1" fmla="val -26425"/>
              <a:gd name="adj2" fmla="val 118571"/>
            </a:avLst>
          </a:prstGeom>
          <a:solidFill>
            <a:srgbClr val="002060"/>
          </a:solidFill>
          <a:ln w="25400" algn="ctr">
            <a:solidFill>
              <a:srgbClr val="0A0AFF"/>
            </a:solidFill>
            <a:miter lim="800000"/>
          </a:ln>
        </p:spPr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各类通知、公告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7" name="椭圆 20"/>
          <p:cNvSpPr/>
          <p:nvPr/>
        </p:nvSpPr>
        <p:spPr>
          <a:xfrm>
            <a:off x="1220047" y="3832860"/>
            <a:ext cx="1024467" cy="386080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endParaRPr lang="zh-CN" altLang="en-US" sz="266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形标注 16"/>
          <p:cNvSpPr>
            <a:spLocks noChangeArrowheads="1"/>
          </p:cNvSpPr>
          <p:nvPr/>
        </p:nvSpPr>
        <p:spPr bwMode="auto">
          <a:xfrm>
            <a:off x="9956801" y="3733800"/>
            <a:ext cx="2227580" cy="812800"/>
          </a:xfrm>
          <a:prstGeom prst="wedgeEllipseCallout">
            <a:avLst>
              <a:gd name="adj1" fmla="val -59583"/>
              <a:gd name="adj2" fmla="val 35833"/>
            </a:avLst>
          </a:prstGeom>
          <a:solidFill>
            <a:srgbClr val="002060"/>
          </a:solidFill>
          <a:ln w="25400" algn="ctr">
            <a:solidFill>
              <a:srgbClr val="0A0AFF"/>
            </a:solidFill>
            <a:miter lim="800000"/>
          </a:ln>
        </p:spPr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考试安排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" name="文本框 6"/>
          <p:cNvSpPr txBox="1"/>
          <p:nvPr>
            <p:custDataLst>
              <p:tags r:id="rId2"/>
            </p:custDataLst>
          </p:nvPr>
        </p:nvSpPr>
        <p:spPr>
          <a:xfrm>
            <a:off x="0" y="0"/>
            <a:ext cx="12184380" cy="93599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buSzPct val="100000"/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Wingdings" panose="05000000000000000000" pitchFamily="2" charset="2"/>
              </a:rPr>
              <a:t>  1.本科教育信息网</a:t>
            </a:r>
            <a:endParaRPr lang="en-US" altLang="zh-CN" sz="26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  <a:sym typeface="Wingdings" panose="05000000000000000000" pitchFamily="2" charset="2"/>
            </a:endParaRPr>
          </a:p>
        </p:txBody>
      </p:sp>
      <p:pic>
        <p:nvPicPr>
          <p:cNvPr id="27651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6650" y="5156200"/>
            <a:ext cx="2796540" cy="16560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2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8947" y="5256107"/>
            <a:ext cx="2441787" cy="1571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3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4001" y="5286587"/>
            <a:ext cx="3199553" cy="1536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椭圆形标注 14"/>
          <p:cNvSpPr>
            <a:spLocks noChangeArrowheads="1"/>
          </p:cNvSpPr>
          <p:nvPr/>
        </p:nvSpPr>
        <p:spPr bwMode="auto">
          <a:xfrm>
            <a:off x="6231256" y="4796790"/>
            <a:ext cx="1396153" cy="540173"/>
          </a:xfrm>
          <a:prstGeom prst="wedgeEllipseCallout">
            <a:avLst>
              <a:gd name="adj1" fmla="val 35521"/>
              <a:gd name="adj2" fmla="val 70273"/>
            </a:avLst>
          </a:prstGeom>
          <a:solidFill>
            <a:srgbClr val="002060"/>
          </a:solidFill>
          <a:ln w="25400" algn="ctr">
            <a:solidFill>
              <a:srgbClr val="0A0AFF"/>
            </a:solidFill>
            <a:miter lim="800000"/>
          </a:ln>
        </p:spPr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URP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5" name="椭圆 20"/>
          <p:cNvSpPr/>
          <p:nvPr/>
        </p:nvSpPr>
        <p:spPr>
          <a:xfrm>
            <a:off x="1220047" y="5156200"/>
            <a:ext cx="1024467" cy="386080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endParaRPr lang="zh-CN" altLang="en-US" sz="266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6" name="椭圆 20"/>
          <p:cNvSpPr/>
          <p:nvPr/>
        </p:nvSpPr>
        <p:spPr>
          <a:xfrm>
            <a:off x="3860800" y="5337387"/>
            <a:ext cx="1024467" cy="386080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endParaRPr lang="zh-CN" altLang="en-US" sz="266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7" grpId="0" bldLvl="0" animBg="1"/>
      <p:bldP spid="15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2635" cy="99123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buSzPct val="100000"/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Wingdings" panose="05000000000000000000" pitchFamily="2" charset="2"/>
              </a:rPr>
              <a:t>  2.URP教务管理系统</a:t>
            </a:r>
            <a:endParaRPr lang="en-US" altLang="zh-CN" sz="26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  <a:sym typeface="Wingdings" panose="05000000000000000000" pitchFamily="2" charset="2"/>
            </a:endParaRPr>
          </a:p>
        </p:txBody>
      </p:sp>
      <p:pic>
        <p:nvPicPr>
          <p:cNvPr id="28673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1" y="991447"/>
            <a:ext cx="5233247" cy="56743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5892800" y="4597400"/>
            <a:ext cx="5401310" cy="676275"/>
          </a:xfrm>
          <a:prstGeom prst="rect">
            <a:avLst/>
          </a:prstGeom>
          <a:solidFill>
            <a:srgbClr val="002060">
              <a:alpha val="74001"/>
            </a:srgbClr>
          </a:solidFill>
          <a:ln w="9525" algn="ctr">
            <a:solidFill>
              <a:schemeClr val="tx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tIns="206400">
            <a:noAutofit/>
          </a:bodyPr>
          <a:lstStyle/>
          <a:p>
            <a:pPr lvl="0" algn="l" defTabSz="1219200">
              <a:buClrTx/>
              <a:buSzTx/>
              <a:buFontTx/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初始密码为</a:t>
            </a:r>
            <a:r>
              <a:rPr lang="zh-CN" altLang="en-US" sz="32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身份证号最后6位</a:t>
            </a:r>
            <a:endParaRPr lang="zh-CN" altLang="en-US" sz="32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algn="l" defTabSz="1219200">
              <a:buClrTx/>
              <a:buSzTx/>
              <a:buFontTx/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6位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5892800" y="5461000"/>
            <a:ext cx="5400675" cy="716280"/>
          </a:xfrm>
          <a:prstGeom prst="rect">
            <a:avLst/>
          </a:prstGeom>
          <a:solidFill>
            <a:srgbClr val="002060">
              <a:alpha val="74001"/>
            </a:srgbClr>
          </a:solidFill>
          <a:ln w="9525" algn="ctr">
            <a:solidFill>
              <a:schemeClr val="tx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tIns="206400"/>
          <a:lstStyle/>
          <a:p>
            <a:pPr defTabSz="1219200"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请及时修改初始密码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92800" y="1102360"/>
            <a:ext cx="5400675" cy="267652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defTabSz="1219200">
              <a:defRPr/>
            </a:pPr>
            <a:r>
              <a:rPr lang="zh-CN" altLang="en-US" sz="24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不要使用“超级课程表”！</a:t>
            </a:r>
            <a:endParaRPr lang="en-US" altLang="zh-CN" sz="2400" b="1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defTabSz="1219200">
              <a:defRPr/>
            </a:pPr>
            <a:r>
              <a:rPr lang="zh-CN" altLang="en-US" sz="24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不要在其他软件中输入学号和密码！</a:t>
            </a:r>
            <a:endParaRPr lang="zh-CN" altLang="en-US" sz="2400" b="1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defTabSz="1219200">
              <a:defRPr/>
            </a:pPr>
            <a:endParaRPr lang="zh-CN" altLang="en-US" sz="24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  <a:p>
            <a:pPr defTabSz="1219200">
              <a:defRPr/>
            </a:pPr>
            <a:r>
              <a:rPr lang="zh-CN" altLang="en-US" sz="24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可能导致</a:t>
            </a:r>
            <a:r>
              <a:rPr lang="en-US" altLang="zh-CN" sz="24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endParaRPr lang="zh-CN" altLang="en-US" sz="2400" b="1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defTabSz="1219200">
              <a:defRPr/>
            </a:pPr>
            <a:r>
              <a:rPr lang="en-US" sz="24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1.</a:t>
            </a:r>
            <a:r>
              <a:rPr lang="zh-CN" altLang="en-US" sz="24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课表信息不准确</a:t>
            </a:r>
            <a:endParaRPr lang="zh-CN" altLang="en-US" sz="2400" b="1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defTabSz="1219200">
              <a:defRPr/>
            </a:pPr>
            <a:r>
              <a:rPr lang="en-US" altLang="zh-CN" sz="24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2.</a:t>
            </a:r>
            <a:r>
              <a:rPr lang="zh-CN" altLang="en-US" sz="24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个人信息（学号、密码等）泄露</a:t>
            </a:r>
            <a:endParaRPr lang="zh-CN" altLang="en-US" sz="2400" b="1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defTabSz="1219200">
              <a:defRPr/>
            </a:pPr>
            <a:endParaRPr lang="zh-CN" altLang="en-US" sz="2400" b="1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 flipV="1">
            <a:off x="4165600" y="4918287"/>
            <a:ext cx="1727200" cy="35560"/>
          </a:xfrm>
          <a:prstGeom prst="straightConnector1">
            <a:avLst/>
          </a:prstGeom>
          <a:ln w="76200">
            <a:solidFill>
              <a:srgbClr val="467CE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2635" cy="9417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buSzPct val="100000"/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Wingdings" panose="05000000000000000000" pitchFamily="2" charset="2"/>
              </a:rPr>
              <a:t>  2.URP教务管理系统</a:t>
            </a:r>
            <a:endParaRPr lang="en-US" altLang="zh-CN" sz="26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  <a:sym typeface="Wingdings" panose="05000000000000000000" pitchFamily="2" charset="2"/>
            </a:endParaRPr>
          </a:p>
        </p:txBody>
      </p:sp>
      <p:pic>
        <p:nvPicPr>
          <p:cNvPr id="29697" name="图片 9" descr="URP学生界面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099" y="2034550"/>
            <a:ext cx="9568584" cy="39541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AutoShape 5"/>
          <p:cNvSpPr>
            <a:spLocks noChangeArrowheads="1"/>
          </p:cNvSpPr>
          <p:nvPr/>
        </p:nvSpPr>
        <p:spPr bwMode="auto">
          <a:xfrm>
            <a:off x="1625601" y="3022600"/>
            <a:ext cx="2366433" cy="1105747"/>
          </a:xfrm>
          <a:prstGeom prst="wedgeEllipseCallout">
            <a:avLst>
              <a:gd name="adj1" fmla="val -50188"/>
              <a:gd name="adj2" fmla="val 60500"/>
            </a:avLst>
          </a:prstGeom>
          <a:solidFill>
            <a:srgbClr val="002060"/>
          </a:solidFill>
          <a:ln w="9525">
            <a:solidFill>
              <a:srgbClr val="0A0AFF"/>
            </a:solidFill>
            <a:miter lim="800000"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2665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查询成绩</a:t>
            </a:r>
            <a:endParaRPr kumimoji="1" lang="zh-CN" altLang="en-US" sz="2665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云形标注 23"/>
          <p:cNvSpPr>
            <a:spLocks noChangeArrowheads="1"/>
          </p:cNvSpPr>
          <p:nvPr/>
        </p:nvSpPr>
        <p:spPr bwMode="auto">
          <a:xfrm>
            <a:off x="2808817" y="1016010"/>
            <a:ext cx="2540000" cy="1018540"/>
          </a:xfrm>
          <a:prstGeom prst="cloudCallout">
            <a:avLst>
              <a:gd name="adj1" fmla="val -91616"/>
              <a:gd name="adj2" fmla="val 99469"/>
            </a:avLst>
          </a:prstGeom>
          <a:solidFill>
            <a:srgbClr val="002060"/>
          </a:solidFill>
          <a:ln w="25400" algn="ctr">
            <a:solidFill>
              <a:srgbClr val="0A0AFF"/>
            </a:solidFill>
            <a:rou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665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查看课表</a:t>
            </a:r>
            <a:endParaRPr lang="zh-CN" altLang="en-US" sz="2665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云形标注 7"/>
          <p:cNvSpPr>
            <a:spLocks noChangeArrowheads="1"/>
          </p:cNvSpPr>
          <p:nvPr/>
        </p:nvSpPr>
        <p:spPr bwMode="auto">
          <a:xfrm>
            <a:off x="3073962" y="4678457"/>
            <a:ext cx="2916767" cy="1221740"/>
          </a:xfrm>
          <a:prstGeom prst="cloudCallout">
            <a:avLst>
              <a:gd name="adj1" fmla="val -91232"/>
              <a:gd name="adj2" fmla="val 22099"/>
            </a:avLst>
          </a:prstGeom>
          <a:solidFill>
            <a:srgbClr val="002060"/>
          </a:solidFill>
          <a:ln w="25400" algn="ctr">
            <a:solidFill>
              <a:srgbClr val="0A0AFF"/>
            </a:solidFill>
            <a:rou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665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查看学分修获情况</a:t>
            </a:r>
            <a:endParaRPr lang="zh-CN" altLang="en-US" sz="2665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24" grpId="0" bldLvl="0" animBg="1"/>
      <p:bldP spid="8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660550" y="97360"/>
            <a:ext cx="11277691" cy="762007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buSzPct val="100000"/>
            </a:pPr>
            <a:r>
              <a:rPr lang="zh-CN" altLang="en-US" sz="38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主要内容</a:t>
            </a:r>
            <a:endParaRPr lang="zh-CN" altLang="en-US" sz="38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</a:endParaRPr>
          </a:p>
        </p:txBody>
      </p:sp>
      <p:sp>
        <p:nvSpPr>
          <p:cNvPr id="11270" name="AutoShape 8"/>
          <p:cNvSpPr/>
          <p:nvPr/>
        </p:nvSpPr>
        <p:spPr>
          <a:xfrm>
            <a:off x="3048000" y="2210435"/>
            <a:ext cx="6591935" cy="6096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marL="2032000" lvl="2" indent="-812800">
              <a:spcBef>
                <a:spcPct val="20000"/>
              </a:spcBef>
              <a:buSzPct val="300000"/>
            </a:pPr>
            <a:r>
              <a:rPr lang="zh-CN" altLang="en-US" sz="24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大学在校流程</a:t>
            </a:r>
            <a:endParaRPr lang="zh-CN" altLang="en-US" sz="24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1" name="AutoShape 9"/>
          <p:cNvSpPr/>
          <p:nvPr/>
        </p:nvSpPr>
        <p:spPr>
          <a:xfrm>
            <a:off x="1727200" y="1194435"/>
            <a:ext cx="7899400" cy="9144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eaLnBrk="0" hangingPunct="0"/>
            <a:r>
              <a:rPr lang="zh-CN" altLang="en-US" sz="2665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2665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、教学</a:t>
            </a:r>
            <a:r>
              <a:rPr lang="zh-CN" altLang="en-US" sz="2665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（教务）</a:t>
            </a:r>
            <a:r>
              <a:rPr lang="zh-CN" altLang="en-US" sz="2665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endParaRPr lang="en-US" altLang="zh-CN" sz="2665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2" name="AutoShape 10"/>
          <p:cNvSpPr/>
          <p:nvPr/>
        </p:nvSpPr>
        <p:spPr>
          <a:xfrm>
            <a:off x="1727200" y="5766435"/>
            <a:ext cx="7898765" cy="8128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eaLnBrk="0" hangingPunct="0"/>
            <a:r>
              <a:rPr lang="zh-CN" altLang="en-US" sz="2665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en-US" altLang="zh-CN" sz="2665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665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上海海洋大学本科生学籍管理条例</a:t>
            </a:r>
            <a:r>
              <a:rPr lang="en-US" altLang="zh-CN" sz="2665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665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概要</a:t>
            </a:r>
            <a:endParaRPr lang="en-US" altLang="zh-CN" sz="2665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87" name="AutoShape 8"/>
          <p:cNvSpPr/>
          <p:nvPr/>
        </p:nvSpPr>
        <p:spPr>
          <a:xfrm>
            <a:off x="3048000" y="2820035"/>
            <a:ext cx="6591935" cy="6096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marL="2032000" lvl="2" indent="-812800">
              <a:spcBef>
                <a:spcPct val="20000"/>
              </a:spcBef>
              <a:buSzPct val="300000"/>
            </a:pPr>
            <a:endParaRPr lang="zh-CN" altLang="en-US" sz="24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88" name="AutoShape 8"/>
          <p:cNvSpPr/>
          <p:nvPr/>
        </p:nvSpPr>
        <p:spPr>
          <a:xfrm>
            <a:off x="3048000" y="3429635"/>
            <a:ext cx="6591935" cy="6096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marL="2032000" lvl="2" indent="-812800">
              <a:spcBef>
                <a:spcPct val="20000"/>
              </a:spcBef>
              <a:buSzPct val="300000"/>
            </a:pPr>
            <a:r>
              <a:rPr lang="zh-CN" altLang="en-US" sz="24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教学信息工具</a:t>
            </a:r>
            <a:endParaRPr lang="zh-CN" altLang="en-US" sz="24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89" name="AutoShape 8"/>
          <p:cNvSpPr/>
          <p:nvPr/>
        </p:nvSpPr>
        <p:spPr>
          <a:xfrm>
            <a:off x="3048000" y="4039235"/>
            <a:ext cx="6591935" cy="6096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marL="2032000" lvl="2" indent="-812800">
              <a:spcBef>
                <a:spcPct val="20000"/>
              </a:spcBef>
              <a:buSzPct val="300000"/>
            </a:pPr>
            <a:r>
              <a:rPr lang="zh-CN" altLang="en-US" sz="24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</a:t>
            </a:r>
            <a:r>
              <a:rPr lang="zh-CN" altLang="en-US" sz="24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楼、</a:t>
            </a:r>
            <a:r>
              <a:rPr lang="zh-CN" altLang="en-US" sz="24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校历、</a:t>
            </a:r>
            <a:r>
              <a:rPr lang="zh-CN" altLang="en-US" sz="24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作息</a:t>
            </a:r>
            <a:r>
              <a:rPr lang="zh-CN" altLang="en-US" sz="24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zh-CN" altLang="en-US" sz="24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90" name="AutoShape 8"/>
          <p:cNvSpPr/>
          <p:nvPr/>
        </p:nvSpPr>
        <p:spPr>
          <a:xfrm>
            <a:off x="1726565" y="4750435"/>
            <a:ext cx="7899400" cy="8128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marL="0" lvl="2" algn="l">
              <a:spcBef>
                <a:spcPct val="20000"/>
              </a:spcBef>
              <a:buSzPct val="300000"/>
            </a:pPr>
            <a:r>
              <a:rPr lang="zh-CN" altLang="en-US" sz="2665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</a:t>
            </a:r>
            <a:r>
              <a:rPr lang="zh-CN" altLang="en-US" sz="2665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培养方案简介</a:t>
            </a:r>
            <a:endParaRPr lang="zh-CN" altLang="en-US" sz="2665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98" name="矩形 42"/>
          <p:cNvSpPr/>
          <p:nvPr/>
        </p:nvSpPr>
        <p:spPr>
          <a:xfrm>
            <a:off x="4368800" y="2921848"/>
            <a:ext cx="2659702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24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教学相关事务详解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2635" cy="95948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buSzPct val="100000"/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Wingdings" panose="05000000000000000000" pitchFamily="2" charset="2"/>
              </a:rPr>
              <a:t>  urp</a:t>
            </a:r>
            <a:r>
              <a:rPr lang="zh-CN" altLang="en-US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Wingdings" panose="05000000000000000000" pitchFamily="2" charset="2"/>
              </a:rPr>
              <a:t>系统中查看到的课表</a:t>
            </a:r>
            <a:endParaRPr lang="zh-CN" altLang="en-US" sz="26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  <a:sym typeface="Wingdings" panose="05000000000000000000" pitchFamily="2" charset="2"/>
            </a:endParaRPr>
          </a:p>
        </p:txBody>
      </p:sp>
      <p:pic>
        <p:nvPicPr>
          <p:cNvPr id="30721" name="Picture 12"/>
          <p:cNvPicPr>
            <a:picLocks noChangeAspect="1"/>
          </p:cNvPicPr>
          <p:nvPr/>
        </p:nvPicPr>
        <p:blipFill>
          <a:blip r:embed="rId2"/>
          <a:srcRect r="23506"/>
          <a:stretch>
            <a:fillRect/>
          </a:stretch>
        </p:blipFill>
        <p:spPr>
          <a:xfrm>
            <a:off x="1073573" y="1333606"/>
            <a:ext cx="9435253" cy="4521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3" name="AutoShape 6"/>
          <p:cNvSpPr/>
          <p:nvPr/>
        </p:nvSpPr>
        <p:spPr>
          <a:xfrm>
            <a:off x="9956800" y="3056572"/>
            <a:ext cx="609600" cy="1075267"/>
          </a:xfrm>
          <a:prstGeom prst="wedgeRectCallout">
            <a:avLst>
              <a:gd name="adj1" fmla="val -94027"/>
              <a:gd name="adj2" fmla="val -51023"/>
            </a:avLst>
          </a:prstGeom>
          <a:solidFill>
            <a:srgbClr val="00206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课序号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24" name="AutoShape 6"/>
          <p:cNvSpPr/>
          <p:nvPr/>
        </p:nvSpPr>
        <p:spPr>
          <a:xfrm>
            <a:off x="9405470" y="5065507"/>
            <a:ext cx="409787" cy="1044787"/>
          </a:xfrm>
          <a:prstGeom prst="wedgeRectCallout">
            <a:avLst>
              <a:gd name="adj1" fmla="val -188963"/>
              <a:gd name="adj2" fmla="val -29236"/>
            </a:avLst>
          </a:prstGeom>
          <a:solidFill>
            <a:srgbClr val="00206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教室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标注 15"/>
          <p:cNvSpPr/>
          <p:nvPr/>
        </p:nvSpPr>
        <p:spPr bwMode="auto">
          <a:xfrm>
            <a:off x="5260041" y="6110294"/>
            <a:ext cx="2241973" cy="629920"/>
          </a:xfrm>
          <a:prstGeom prst="wedgeRectCallout">
            <a:avLst>
              <a:gd name="adj1" fmla="val 24461"/>
              <a:gd name="adj2" fmla="val -156324"/>
            </a:avLst>
          </a:prstGeom>
          <a:solidFill>
            <a:srgbClr val="00206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8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</a:t>
            </a:r>
            <a:r>
              <a:rPr lang="en-US" altLang="zh-CN" sz="18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8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指的是临港校区</a:t>
            </a:r>
            <a:endParaRPr lang="zh-CN" altLang="en-US" sz="186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2635" cy="95948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 lvl="0">
              <a:lnSpc>
                <a:spcPct val="100000"/>
              </a:lnSpc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  3.中国高等教育学生信息网（</a:t>
            </a:r>
            <a:r>
              <a:rPr lang="en-US" altLang="zh-CN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学信网 http</a:t>
            </a: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://www.chsi.com.cn</a:t>
            </a:r>
            <a:r>
              <a:rPr lang="en-US" altLang="zh-CN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/）</a:t>
            </a:r>
            <a:endParaRPr lang="en-US" altLang="zh-CN" sz="26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  <a:sym typeface="+mn-ea"/>
            </a:endParaRPr>
          </a:p>
        </p:txBody>
      </p:sp>
      <p:sp>
        <p:nvSpPr>
          <p:cNvPr id="3" name="AutoShape 13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129092" y="1279618"/>
            <a:ext cx="2864103" cy="839092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38100" algn="ctr">
            <a:solidFill>
              <a:srgbClr val="FFFFFF"/>
            </a:solidFill>
            <a:rou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lIns="0" rIns="0" anchor="ctr">
            <a:normAutofit/>
          </a:bodyPr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schemeClr val="lt1"/>
                </a:solidFill>
                <a:latin typeface="汉仪文黑-75简" panose="00020600040101010101" charset="-122"/>
                <a:ea typeface="汉仪文黑-55简" panose="00020600040101010101" charset="-122"/>
              </a:rPr>
              <a:t>取得国家学籍</a:t>
            </a:r>
            <a:endParaRPr lang="zh-CN" altLang="en-US" sz="2000" b="1" dirty="0">
              <a:solidFill>
                <a:schemeClr val="lt1"/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5" name="AutoShape 8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1845120" y="2686199"/>
            <a:ext cx="1432049" cy="3043109"/>
          </a:xfrm>
          <a:prstGeom prst="chevron">
            <a:avLst>
              <a:gd name="adj" fmla="val 17384"/>
            </a:avLst>
          </a:prstGeom>
          <a:solidFill>
            <a:schemeClr val="bg1"/>
          </a:solidFill>
          <a:ln w="38100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>
            <a:normAutofit/>
          </a:bodyPr>
          <a:lstStyle/>
          <a:p>
            <a:pPr defTabSz="1219200" fontAlgn="base">
              <a:lnSpc>
                <a:spcPct val="150000"/>
              </a:lnSpc>
              <a:spcAft>
                <a:spcPct val="0"/>
              </a:spcAft>
              <a:defRPr/>
            </a:pPr>
            <a:r>
              <a:rPr lang="zh-CN" altLang="en-US" sz="2800" b="1" dirty="0" smtClean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新生学籍电子</a:t>
            </a:r>
            <a:endParaRPr lang="zh-CN" altLang="en-US" sz="28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defTabSz="1219200" fontAlgn="base">
              <a:lnSpc>
                <a:spcPct val="150000"/>
              </a:lnSpc>
              <a:spcAft>
                <a:spcPct val="0"/>
              </a:spcAft>
              <a:defRPr/>
            </a:pPr>
            <a:r>
              <a:rPr lang="zh-CN" altLang="en-US" sz="2800" b="1" dirty="0" smtClean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注册</a:t>
            </a:r>
            <a:endParaRPr lang="zh-CN" altLang="en-US" sz="28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6" name="AutoShape 14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4185648" y="1324369"/>
            <a:ext cx="4206651" cy="749589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38100" algn="ctr">
            <a:solidFill>
              <a:srgbClr val="FFFFFF"/>
            </a:solidFill>
            <a:rou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lIns="0" rIns="0"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schemeClr val="lt1"/>
                </a:solidFill>
                <a:latin typeface="汉仪文黑-75简" panose="00020600040101010101" charset="-122"/>
                <a:ea typeface="汉仪文黑-55简" panose="00020600040101010101" charset="-122"/>
              </a:rPr>
              <a:t>确认国家学籍</a:t>
            </a:r>
            <a:endParaRPr lang="zh-CN" altLang="en-US" sz="2000" b="1" dirty="0">
              <a:solidFill>
                <a:schemeClr val="lt1"/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schemeClr val="lt1"/>
                </a:solidFill>
                <a:latin typeface="汉仪文黑-75简" panose="00020600040101010101" charset="-122"/>
                <a:ea typeface="汉仪文黑-55简" panose="00020600040101010101" charset="-122"/>
              </a:rPr>
              <a:t>学籍异动管理</a:t>
            </a:r>
            <a:endParaRPr lang="zh-CN" altLang="en-US" sz="2000" b="1" dirty="0">
              <a:solidFill>
                <a:schemeClr val="lt1"/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7" name="AutoShape 10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4418444" y="3497652"/>
            <a:ext cx="1521555" cy="3222115"/>
          </a:xfrm>
          <a:prstGeom prst="chevron">
            <a:avLst>
              <a:gd name="adj" fmla="val 1738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EAEAEA"/>
            </a:solidFill>
            <a:miter lim="800000"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>
            <a:normAutofit/>
          </a:bodyPr>
          <a:lstStyle/>
          <a:p>
            <a:pPr defTabSz="1219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学</a:t>
            </a:r>
            <a:endParaRPr lang="zh-CN" altLang="en-US" sz="2800" b="1" dirty="0">
              <a:solidFill>
                <a:schemeClr val="tx2">
                  <a:lumMod val="60000"/>
                  <a:lumOff val="40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defTabSz="1219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年</a:t>
            </a:r>
            <a:endParaRPr lang="zh-CN" altLang="en-US" sz="2800" b="1" dirty="0">
              <a:solidFill>
                <a:schemeClr val="tx2">
                  <a:lumMod val="60000"/>
                  <a:lumOff val="40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defTabSz="1219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注</a:t>
            </a:r>
            <a:endParaRPr lang="zh-CN" altLang="en-US" sz="2800" b="1" dirty="0">
              <a:solidFill>
                <a:schemeClr val="tx2">
                  <a:lumMod val="60000"/>
                  <a:lumOff val="40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defTabSz="1219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册</a:t>
            </a:r>
            <a:endParaRPr lang="zh-CN" altLang="en-US" sz="2800" b="1" dirty="0">
              <a:solidFill>
                <a:schemeClr val="tx2">
                  <a:lumMod val="60000"/>
                  <a:lumOff val="40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10" name="AutoShape 10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5134469" y="3497652"/>
            <a:ext cx="1521555" cy="3222115"/>
          </a:xfrm>
          <a:prstGeom prst="chevron">
            <a:avLst>
              <a:gd name="adj" fmla="val 1738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EAEAEA"/>
            </a:solidFill>
            <a:miter lim="800000"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>
            <a:normAutofit/>
          </a:bodyPr>
          <a:lstStyle/>
          <a:p>
            <a:pPr defTabSz="1219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学</a:t>
            </a:r>
            <a:endParaRPr lang="zh-CN" altLang="en-US" sz="2800" b="1" dirty="0">
              <a:solidFill>
                <a:schemeClr val="tx2">
                  <a:lumMod val="60000"/>
                  <a:lumOff val="40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defTabSz="1219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年</a:t>
            </a:r>
            <a:endParaRPr lang="zh-CN" altLang="en-US" sz="2800" b="1" dirty="0">
              <a:solidFill>
                <a:schemeClr val="tx2">
                  <a:lumMod val="60000"/>
                  <a:lumOff val="40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defTabSz="1219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注</a:t>
            </a:r>
            <a:endParaRPr lang="zh-CN" altLang="en-US" sz="2800" b="1" dirty="0">
              <a:solidFill>
                <a:schemeClr val="tx2">
                  <a:lumMod val="60000"/>
                  <a:lumOff val="40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defTabSz="1219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册</a:t>
            </a:r>
            <a:endParaRPr lang="zh-CN" altLang="en-US" sz="2800" b="1" dirty="0">
              <a:solidFill>
                <a:schemeClr val="tx2">
                  <a:lumMod val="60000"/>
                  <a:lumOff val="40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11" name="AutoShape 10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5850496" y="3497652"/>
            <a:ext cx="1521555" cy="3222115"/>
          </a:xfrm>
          <a:prstGeom prst="chevron">
            <a:avLst>
              <a:gd name="adj" fmla="val 1738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EAEAEA"/>
            </a:solidFill>
            <a:miter lim="800000"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>
            <a:normAutofit/>
          </a:bodyPr>
          <a:lstStyle/>
          <a:p>
            <a:pPr defTabSz="1219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学</a:t>
            </a:r>
            <a:endParaRPr lang="zh-CN" altLang="en-US" sz="2800" b="1" dirty="0">
              <a:solidFill>
                <a:schemeClr val="tx2">
                  <a:lumMod val="60000"/>
                  <a:lumOff val="40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defTabSz="1219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年</a:t>
            </a:r>
            <a:endParaRPr lang="zh-CN" altLang="en-US" sz="2800" b="1" dirty="0">
              <a:solidFill>
                <a:schemeClr val="tx2">
                  <a:lumMod val="60000"/>
                  <a:lumOff val="40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defTabSz="1219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注</a:t>
            </a:r>
            <a:endParaRPr lang="zh-CN" altLang="en-US" sz="2800" b="1" dirty="0">
              <a:solidFill>
                <a:schemeClr val="tx2">
                  <a:lumMod val="60000"/>
                  <a:lumOff val="40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defTabSz="1219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册</a:t>
            </a:r>
            <a:endParaRPr lang="zh-CN" altLang="en-US" sz="2800" b="1" dirty="0">
              <a:solidFill>
                <a:schemeClr val="tx2">
                  <a:lumMod val="60000"/>
                  <a:lumOff val="40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19" name="AutoShape 10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6656024" y="3497652"/>
            <a:ext cx="1253045" cy="3222115"/>
          </a:xfrm>
          <a:prstGeom prst="chevron">
            <a:avLst>
              <a:gd name="adj" fmla="val 1738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EAEAEA"/>
            </a:solidFill>
            <a:miter lim="800000"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>
            <a:normAutofit/>
          </a:bodyPr>
          <a:lstStyle/>
          <a:p>
            <a:pPr defTabSz="1219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学</a:t>
            </a:r>
            <a:endParaRPr lang="zh-CN" altLang="en-US" sz="2800" b="1" dirty="0">
              <a:solidFill>
                <a:schemeClr val="tx2">
                  <a:lumMod val="60000"/>
                  <a:lumOff val="40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defTabSz="1219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年</a:t>
            </a:r>
            <a:endParaRPr lang="zh-CN" altLang="en-US" sz="2800" b="1" dirty="0">
              <a:solidFill>
                <a:schemeClr val="tx2">
                  <a:lumMod val="60000"/>
                  <a:lumOff val="40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defTabSz="1219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注</a:t>
            </a:r>
            <a:endParaRPr lang="zh-CN" altLang="en-US" sz="2800" b="1" dirty="0">
              <a:solidFill>
                <a:schemeClr val="tx2">
                  <a:lumMod val="60000"/>
                  <a:lumOff val="40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defTabSz="1219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册</a:t>
            </a:r>
            <a:endParaRPr lang="zh-CN" altLang="en-US" sz="2800" b="1" dirty="0">
              <a:solidFill>
                <a:schemeClr val="tx2">
                  <a:lumMod val="60000"/>
                  <a:lumOff val="40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20" name="AutoShape 15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8584752" y="1279618"/>
            <a:ext cx="2864103" cy="749589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38100" algn="ctr">
            <a:solidFill>
              <a:srgbClr val="FFFFFF"/>
            </a:solidFill>
            <a:rou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lIns="0" rIns="0" anchor="ctr">
            <a:normAutofit/>
          </a:bodyPr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schemeClr val="lt1"/>
                </a:solidFill>
                <a:latin typeface="汉仪文黑-75简" panose="00020600040101010101" charset="-122"/>
                <a:ea typeface="汉仪文黑-55简" panose="00020600040101010101" charset="-122"/>
              </a:rPr>
              <a:t>取得学历</a:t>
            </a:r>
            <a:endParaRPr lang="zh-CN" altLang="en-US" sz="2000" b="1" dirty="0">
              <a:solidFill>
                <a:schemeClr val="lt1"/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21" name="AutoShape 9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9273886" y="2686199"/>
            <a:ext cx="1342548" cy="3132611"/>
          </a:xfrm>
          <a:prstGeom prst="chevron">
            <a:avLst>
              <a:gd name="adj" fmla="val 17384"/>
            </a:avLst>
          </a:prstGeom>
          <a:solidFill>
            <a:schemeClr val="bg1"/>
          </a:solidFill>
          <a:ln w="38100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>
            <a:normAutofit fontScale="92500"/>
          </a:bodyPr>
          <a:lstStyle/>
          <a:p>
            <a:pPr defTabSz="1219200" fontAlgn="base">
              <a:lnSpc>
                <a:spcPct val="150000"/>
              </a:lnSpc>
              <a:spcAft>
                <a:spcPct val="0"/>
              </a:spcAft>
              <a:defRPr/>
            </a:pPr>
            <a:r>
              <a:rPr lang="zh-CN" altLang="en-US" sz="2800" b="1" dirty="0" smtClean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毕业</a:t>
            </a:r>
            <a:endParaRPr lang="en-US" altLang="zh-CN" sz="2800" b="1" dirty="0" smtClean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defTabSz="1219200" fontAlgn="base">
              <a:lnSpc>
                <a:spcPct val="150000"/>
              </a:lnSpc>
              <a:spcAft>
                <a:spcPct val="0"/>
              </a:spcAft>
              <a:defRPr/>
            </a:pPr>
            <a:r>
              <a:rPr lang="zh-CN" altLang="en-US" sz="2800" b="1" dirty="0" smtClean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 生</a:t>
            </a:r>
            <a:endParaRPr lang="en-US" altLang="zh-CN" sz="2800" b="1" dirty="0" smtClean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defTabSz="1219200" fontAlgn="base">
              <a:lnSpc>
                <a:spcPct val="150000"/>
              </a:lnSpc>
              <a:spcAft>
                <a:spcPct val="0"/>
              </a:spcAft>
              <a:defRPr/>
            </a:pPr>
            <a:r>
              <a:rPr lang="zh-CN" altLang="en-US" sz="2800" b="1" dirty="0" smtClean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学历</a:t>
            </a:r>
            <a:endParaRPr lang="zh-CN" altLang="en-US" sz="28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defTabSz="1219200" fontAlgn="base">
              <a:lnSpc>
                <a:spcPct val="150000"/>
              </a:lnSpc>
              <a:spcAft>
                <a:spcPct val="0"/>
              </a:spcAft>
              <a:defRPr/>
            </a:pPr>
            <a:r>
              <a:rPr lang="zh-CN" altLang="en-US" sz="2800" b="1" dirty="0" smtClean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注册</a:t>
            </a:r>
            <a:endParaRPr lang="zh-CN" altLang="en-US" sz="28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22" name="AutoShape 25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635184" y="2351842"/>
            <a:ext cx="4833173" cy="1482386"/>
          </a:xfrm>
          <a:prstGeom prst="wedgeRectCallout">
            <a:avLst>
              <a:gd name="adj1" fmla="val -59491"/>
              <a:gd name="adj2" fmla="val -64167"/>
            </a:avLst>
          </a:prstGeom>
          <a:solidFill>
            <a:srgbClr val="FFC000"/>
          </a:solidFill>
          <a:ln w="9525">
            <a:solidFill>
              <a:srgbClr val="FF0000"/>
            </a:solidFill>
            <a:miter lim="800000"/>
          </a:ln>
          <a:effectLst>
            <a:outerShdw algn="ctr" rotWithShape="0">
              <a:schemeClr val="bg2">
                <a:alpha val="50000"/>
              </a:schemeClr>
            </a:outerShdw>
          </a:effectLst>
        </p:spPr>
        <p:txBody>
          <a:bodyPr>
            <a:normAutofit lnSpcReduction="10000"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</a:rPr>
              <a:t>本人务必核对。</a:t>
            </a:r>
            <a:endParaRPr lang="zh-CN" altLang="en-US" sz="2400" b="1" dirty="0">
              <a:solidFill>
                <a:srgbClr val="000000"/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 b="1" dirty="0">
              <a:solidFill>
                <a:srgbClr val="000000"/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</a:rPr>
              <a:t>发现有误，须向辅导员报告，并按规定办理更改信息的手续。</a:t>
            </a:r>
            <a:endParaRPr lang="zh-CN" altLang="en-US" sz="2400" b="1" dirty="0">
              <a:solidFill>
                <a:srgbClr val="000000"/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 b="1" dirty="0">
              <a:solidFill>
                <a:srgbClr val="000000"/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6" grpId="0" bldLvl="0" animBg="1"/>
      <p:bldP spid="7" grpId="0" bldLvl="0" animBg="1"/>
      <p:bldP spid="10" grpId="0" bldLvl="0" animBg="1"/>
      <p:bldP spid="11" grpId="0" bldLvl="0" animBg="1"/>
      <p:bldP spid="19" grpId="0" bldLvl="0" animBg="1"/>
      <p:bldP spid="20" grpId="0" bldLvl="0" animBg="1"/>
      <p:bldP spid="22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2635" cy="97155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 lvl="0" algn="l">
              <a:lnSpc>
                <a:spcPct val="100000"/>
              </a:lnSpc>
              <a:buClrTx/>
              <a:buSzTx/>
              <a:buFontTx/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  （四）教学楼宇、校历、作息时间</a:t>
            </a:r>
            <a:endParaRPr lang="en-US" altLang="zh-CN" sz="26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 t="4178" b="4178"/>
          <a:stretch>
            <a:fillRect/>
          </a:stretch>
        </p:blipFill>
        <p:spPr>
          <a:xfrm>
            <a:off x="605077" y="1220343"/>
            <a:ext cx="6040023" cy="4354948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560" h="5280">
                <a:moveTo>
                  <a:pt x="0" y="0"/>
                </a:moveTo>
                <a:lnTo>
                  <a:pt x="10560" y="0"/>
                </a:lnTo>
                <a:lnTo>
                  <a:pt x="10560" y="5280"/>
                </a:lnTo>
                <a:lnTo>
                  <a:pt x="0" y="528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1" name="Title 6"/>
          <p:cNvSpPr txBox="1"/>
          <p:nvPr>
            <p:custDataLst>
              <p:tags r:id="rId4"/>
            </p:custDataLst>
          </p:nvPr>
        </p:nvSpPr>
        <p:spPr>
          <a:xfrm>
            <a:off x="6958869" y="1220343"/>
            <a:ext cx="4628056" cy="4354949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1065"/>
              </a:spcAft>
              <a:buSzPct val="100000"/>
            </a:pPr>
            <a:r>
              <a:rPr lang="zh-CN" altLang="en-US" sz="213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教学</a:t>
            </a:r>
            <a:r>
              <a:rPr lang="zh-CN" altLang="en-US" sz="2135" spc="133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楼：</a:t>
            </a:r>
            <a:endParaRPr lang="zh-CN" altLang="en-US" sz="2135" spc="133" dirty="0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677545" lvl="1" indent="-296545" fontAlgn="ctr">
              <a:lnSpc>
                <a:spcPct val="130000"/>
              </a:lnSpc>
              <a:buSzPct val="100000"/>
              <a:buFont typeface="Arial" panose="020B0604020202020204" pitchFamily="34" charset="0"/>
              <a:buChar char="○"/>
            </a:pPr>
            <a:r>
              <a:rPr lang="zh-CN" altLang="en-US" sz="213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五教在爱恩学院楼内</a:t>
            </a:r>
            <a:endParaRPr lang="zh-CN" altLang="en-US" sz="2135" spc="133" dirty="0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677545" lvl="1" indent="-296545" fontAlgn="ctr">
              <a:lnSpc>
                <a:spcPct val="130000"/>
              </a:lnSpc>
              <a:buSzPct val="100000"/>
              <a:buFont typeface="Arial" panose="020B0604020202020204" pitchFamily="34" charset="0"/>
              <a:buChar char="○"/>
            </a:pPr>
            <a:r>
              <a:rPr lang="zh-CN" altLang="en-US" sz="213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六教在体育西看台旁</a:t>
            </a:r>
            <a:endParaRPr lang="zh-CN" altLang="en-US" sz="2135" spc="133" dirty="0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677545" lvl="1" indent="-296545" fontAlgn="ctr">
              <a:lnSpc>
                <a:spcPct val="130000"/>
              </a:lnSpc>
              <a:buSzPct val="100000"/>
              <a:buFont typeface="Arial" panose="020B0604020202020204" pitchFamily="34" charset="0"/>
              <a:buChar char="○"/>
            </a:pPr>
            <a:r>
              <a:rPr lang="zh-CN" altLang="en-US" sz="213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公共实验楼在教室楼群东侧</a:t>
            </a:r>
            <a:endParaRPr lang="zh-CN" altLang="en-US" sz="2135" spc="133" dirty="0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677545" lvl="1" indent="-296545" fontAlgn="ctr">
              <a:lnSpc>
                <a:spcPct val="130000"/>
              </a:lnSpc>
              <a:buSzPct val="100000"/>
              <a:buFont typeface="Arial" panose="020B0604020202020204" pitchFamily="34" charset="0"/>
              <a:buChar char="○"/>
            </a:pPr>
            <a:r>
              <a:rPr lang="zh-CN" altLang="en-US" sz="2135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教室名称如：1201，2302，A103，第1位数字或字母表示教学楼号</a:t>
            </a:r>
            <a:endParaRPr lang="zh-CN" altLang="en-US" sz="1600" spc="133" dirty="0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6350"/>
            <a:ext cx="12191365" cy="96012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 lvl="0" algn="l">
              <a:lnSpc>
                <a:spcPct val="100000"/>
              </a:lnSpc>
              <a:buClrTx/>
              <a:buSzTx/>
              <a:buFontTx/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  校历、上课时间</a:t>
            </a:r>
            <a:endParaRPr lang="en-US" altLang="zh-CN" sz="26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  <a:sym typeface="+mn-ea"/>
            </a:endParaRPr>
          </a:p>
        </p:txBody>
      </p:sp>
      <p:sp>
        <p:nvSpPr>
          <p:cNvPr id="13329" name="Text Box 17"/>
          <p:cNvSpPr txBox="1"/>
          <p:nvPr/>
        </p:nvSpPr>
        <p:spPr>
          <a:xfrm>
            <a:off x="406400" y="1093047"/>
            <a:ext cx="8940800" cy="5847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查看路径： 本科教学信息网</a:t>
            </a:r>
            <a:r>
              <a:rPr lang="en-US" altLang="zh-CN" sz="3200" b="1" dirty="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3200" b="1" dirty="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快速链接</a:t>
            </a:r>
            <a:r>
              <a:rPr lang="en-US" altLang="zh-CN" sz="3200" b="1" dirty="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3200" b="1" dirty="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校历</a:t>
            </a:r>
            <a:endParaRPr lang="zh-CN" altLang="en-US" sz="3200" b="1" dirty="0">
              <a:solidFill>
                <a:srgbClr val="3333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095682" y="1804399"/>
            <a:ext cx="3708400" cy="459062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344707" y="1740475"/>
            <a:ext cx="4229100" cy="4718473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4586288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3" name="矩形 2"/>
          <p:cNvSpPr/>
          <p:nvPr/>
        </p:nvSpPr>
        <p:spPr>
          <a:xfrm>
            <a:off x="1616075" y="2140160"/>
            <a:ext cx="3200400" cy="250507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0243" name="文本框 3"/>
          <p:cNvSpPr txBox="1"/>
          <p:nvPr/>
        </p:nvSpPr>
        <p:spPr>
          <a:xfrm>
            <a:off x="2098675" y="2691449"/>
            <a:ext cx="1963739" cy="144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zh-CN" sz="8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8800" b="1" dirty="0">
              <a:solidFill>
                <a:srgbClr val="123F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4586288" y="2140160"/>
            <a:ext cx="6641489" cy="3468688"/>
          </a:xfrm>
          <a:custGeom>
            <a:avLst/>
            <a:gdLst>
              <a:gd name="connsiteX0" fmla="*/ 10391 w 4468091"/>
              <a:gd name="connsiteY0" fmla="*/ 0 h 3449782"/>
              <a:gd name="connsiteX1" fmla="*/ 4468091 w 4468091"/>
              <a:gd name="connsiteY1" fmla="*/ 0 h 3449782"/>
              <a:gd name="connsiteX2" fmla="*/ 4468091 w 4468091"/>
              <a:gd name="connsiteY2" fmla="*/ 3449782 h 3449782"/>
              <a:gd name="connsiteX3" fmla="*/ 0 w 4468091"/>
              <a:gd name="connsiteY3" fmla="*/ 3449782 h 3449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8091" h="3449782">
                <a:moveTo>
                  <a:pt x="10391" y="0"/>
                </a:moveTo>
                <a:lnTo>
                  <a:pt x="4468091" y="0"/>
                </a:lnTo>
                <a:lnTo>
                  <a:pt x="4468091" y="3449782"/>
                </a:lnTo>
                <a:lnTo>
                  <a:pt x="0" y="3449782"/>
                </a:lnTo>
              </a:path>
            </a:pathLst>
          </a:custGeom>
          <a:noFill/>
          <a:ln>
            <a:solidFill>
              <a:srgbClr val="123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0245" name="文本框 6"/>
          <p:cNvSpPr txBox="1"/>
          <p:nvPr/>
        </p:nvSpPr>
        <p:spPr>
          <a:xfrm>
            <a:off x="4816755" y="2900467"/>
            <a:ext cx="5690333" cy="8194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3735" dirty="0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培养方案简介</a:t>
            </a:r>
            <a:endParaRPr lang="zh-CN" altLang="en-US" sz="3735" dirty="0">
              <a:solidFill>
                <a:srgbClr val="00206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6"/>
          <p:cNvSpPr txBox="1"/>
          <p:nvPr>
            <p:custDataLst>
              <p:tags r:id="rId1"/>
            </p:custDataLst>
          </p:nvPr>
        </p:nvSpPr>
        <p:spPr>
          <a:xfrm>
            <a:off x="707076" y="1018945"/>
            <a:ext cx="10777848" cy="53340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998855" lvl="1" indent="-406400" fontAlgn="ctr">
              <a:lnSpc>
                <a:spcPct val="130000"/>
              </a:lnSpc>
              <a:buSzPct val="100000"/>
              <a:buFont typeface="Calibri Light" charset="0"/>
              <a:buAutoNum type="arabicPeriod"/>
            </a:pPr>
            <a:r>
              <a:rPr lang="en-US" altLang="zh-CN" sz="2135" spc="133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培养目标与</a:t>
            </a:r>
            <a:r>
              <a:rPr lang="zh-CN" altLang="en-US" sz="2135" spc="133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毕业要求</a:t>
            </a:r>
            <a:endParaRPr lang="en-US" altLang="zh-CN" sz="2135" spc="133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998855" lvl="1" indent="-406400" fontAlgn="ctr">
              <a:lnSpc>
                <a:spcPct val="130000"/>
              </a:lnSpc>
              <a:buSzPct val="100000"/>
              <a:buFont typeface="Calibri Light" charset="0"/>
              <a:buAutoNum type="arabicPeriod"/>
            </a:pPr>
            <a:r>
              <a:rPr lang="en-US" altLang="zh-CN" sz="2135" spc="133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学制与学位</a:t>
            </a:r>
            <a:endParaRPr lang="en-US" altLang="zh-CN" sz="2135" spc="133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998855" lvl="1" indent="-406400" fontAlgn="ctr">
              <a:lnSpc>
                <a:spcPct val="130000"/>
              </a:lnSpc>
              <a:buSzPct val="100000"/>
              <a:buFont typeface="Calibri Light" charset="0"/>
              <a:buAutoNum type="arabicPeriod"/>
            </a:pPr>
            <a:r>
              <a:rPr lang="en-US" altLang="zh-CN" sz="2135" spc="133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专业特色与特点</a:t>
            </a:r>
            <a:endParaRPr lang="en-US" altLang="zh-CN" sz="2135" spc="133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998855" lvl="1" indent="-406400" fontAlgn="ctr">
              <a:lnSpc>
                <a:spcPct val="130000"/>
              </a:lnSpc>
              <a:buSzPct val="100000"/>
              <a:buFont typeface="Calibri Light" charset="0"/>
              <a:buAutoNum type="arabicPeriod"/>
            </a:pPr>
            <a:r>
              <a:rPr lang="en-US" altLang="zh-CN" sz="2135" spc="133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主干学科与主要课程</a:t>
            </a:r>
            <a:endParaRPr lang="en-US" altLang="zh-CN" sz="2135" spc="133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998855" lvl="1" indent="-406400" fontAlgn="ctr">
              <a:lnSpc>
                <a:spcPct val="130000"/>
              </a:lnSpc>
              <a:buSzPct val="100000"/>
              <a:buFont typeface="Calibri Light" charset="0"/>
              <a:buAutoNum type="arabicPeriod"/>
            </a:pPr>
            <a:r>
              <a:rPr lang="en-US" altLang="zh-CN" sz="2135" spc="133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主要实验实践教学环节</a:t>
            </a:r>
            <a:endParaRPr lang="en-US" altLang="zh-CN" sz="2135" spc="133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998855" lvl="1" indent="-406400" fontAlgn="ctr">
              <a:lnSpc>
                <a:spcPct val="130000"/>
              </a:lnSpc>
              <a:buSzPct val="100000"/>
              <a:buFont typeface="Calibri Light" charset="0"/>
              <a:buAutoNum type="arabicPeriod"/>
            </a:pPr>
            <a:r>
              <a:rPr lang="en-US" altLang="zh-CN" sz="2135" spc="133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毕业学分基本要求</a:t>
            </a:r>
            <a:endParaRPr lang="en-US" altLang="zh-CN" sz="2135" spc="133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998855" lvl="1" indent="-406400" fontAlgn="ctr">
              <a:lnSpc>
                <a:spcPct val="130000"/>
              </a:lnSpc>
              <a:buSzPct val="100000"/>
              <a:buFont typeface="Calibri Light" charset="0"/>
              <a:buAutoNum type="arabicPeriod"/>
            </a:pPr>
            <a:r>
              <a:rPr lang="en-US" altLang="zh-CN" sz="2135" spc="133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教学计划</a:t>
            </a:r>
            <a:endParaRPr lang="en-US" altLang="zh-CN" sz="2135" spc="133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998855" lvl="1" indent="-406400" fontAlgn="ctr">
              <a:lnSpc>
                <a:spcPct val="130000"/>
              </a:lnSpc>
              <a:buSzPct val="100000"/>
              <a:buFont typeface="Calibri Light" charset="0"/>
              <a:buAutoNum type="arabicPeriod"/>
            </a:pPr>
            <a:r>
              <a:rPr lang="zh-CN" altLang="en-US" sz="2135" spc="133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附件：</a:t>
            </a:r>
            <a:endParaRPr lang="zh-CN" altLang="en-US" sz="2135" spc="133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592455" lvl="1" fontAlgn="ctr">
              <a:lnSpc>
                <a:spcPct val="130000"/>
              </a:lnSpc>
              <a:buSzPct val="100000"/>
              <a:buFont typeface="Calibri Light" charset="0"/>
            </a:pPr>
            <a:r>
              <a:rPr lang="en-US" altLang="zh-CN" sz="2135" spc="133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   </a:t>
            </a:r>
            <a:r>
              <a:rPr lang="zh-CN" altLang="en-US" sz="2135" spc="133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（</a:t>
            </a:r>
            <a:r>
              <a:rPr lang="en-US" altLang="zh-CN" sz="2135" spc="133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1</a:t>
            </a:r>
            <a:r>
              <a:rPr lang="zh-CN" altLang="en-US" sz="2135" spc="133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）毕业要求一级、二级指标对应关系</a:t>
            </a:r>
            <a:endParaRPr lang="zh-CN" altLang="en-US" sz="2135" spc="133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Wingdings" panose="05000000000000000000" pitchFamily="2" charset="2"/>
            </a:endParaRPr>
          </a:p>
          <a:p>
            <a:pPr marL="592455" lvl="1" fontAlgn="ctr">
              <a:lnSpc>
                <a:spcPct val="130000"/>
              </a:lnSpc>
              <a:buSzPct val="100000"/>
              <a:buFont typeface="Calibri Light" charset="0"/>
            </a:pPr>
            <a:r>
              <a:rPr lang="zh-CN" altLang="en-US" sz="2135" spc="133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 </a:t>
            </a:r>
            <a:r>
              <a:rPr lang="en-US" altLang="zh-CN" sz="2135" spc="133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  </a:t>
            </a:r>
            <a:r>
              <a:rPr lang="zh-CN" altLang="en-US" sz="2135" spc="133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（</a:t>
            </a:r>
            <a:r>
              <a:rPr lang="en-US" altLang="zh-CN" sz="2135" spc="133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2</a:t>
            </a:r>
            <a:r>
              <a:rPr lang="zh-CN" altLang="en-US" sz="2135" spc="133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）课程系统对毕业要求的支撑矩阵表</a:t>
            </a:r>
            <a:endParaRPr lang="zh-CN" altLang="en-US" sz="2135" spc="133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Wingdings" panose="05000000000000000000" pitchFamily="2" charset="2"/>
            </a:endParaRPr>
          </a:p>
        </p:txBody>
      </p:sp>
      <p:sp>
        <p:nvSpPr>
          <p:cNvPr id="20" name="副标题"/>
          <p:cNvSpPr txBox="1"/>
          <p:nvPr>
            <p:custDataLst>
              <p:tags r:id="rId2"/>
            </p:custDataLst>
          </p:nvPr>
        </p:nvSpPr>
        <p:spPr>
          <a:xfrm>
            <a:off x="0" y="0"/>
            <a:ext cx="12191365" cy="96139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tIns="45720" rIns="45719" bIns="4572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 lvl="0" algn="l">
              <a:lnSpc>
                <a:spcPct val="100000"/>
              </a:lnSpc>
              <a:buClrTx/>
              <a:buSzTx/>
              <a:buFontTx/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  （</a:t>
            </a:r>
            <a:r>
              <a:rPr lang="en-US" altLang="zh-CN" sz="2665" dirty="0" err="1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一）</a:t>
            </a:r>
            <a:r>
              <a:rPr lang="en-US" altLang="zh-CN" sz="2665" dirty="0" err="1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培养方案构成</a:t>
            </a:r>
            <a:endParaRPr lang="en-US" altLang="zh-CN" sz="26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副标题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1365" cy="97155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tIns="45720" rIns="45719" bIns="45720" anchor="ctr" anchorCtr="0">
            <a:no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 lvl="0" algn="l">
              <a:lnSpc>
                <a:spcPct val="100000"/>
              </a:lnSpc>
              <a:buClrTx/>
              <a:buSzTx/>
              <a:buFontTx/>
            </a:pPr>
            <a:r>
              <a:rPr lang="en-US" altLang="zh-CN" sz="2670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  （二）课程（模块）设置</a:t>
            </a:r>
            <a:endParaRPr lang="en-US" altLang="zh-CN" sz="2670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  <a:sym typeface="+mn-ea"/>
            </a:endParaRPr>
          </a:p>
        </p:txBody>
      </p:sp>
      <p:grpSp>
        <p:nvGrpSpPr>
          <p:cNvPr id="35841" name="Group 51"/>
          <p:cNvGrpSpPr/>
          <p:nvPr/>
        </p:nvGrpSpPr>
        <p:grpSpPr>
          <a:xfrm>
            <a:off x="1817793" y="1601048"/>
            <a:ext cx="2362200" cy="4527551"/>
            <a:chOff x="541" y="1165"/>
            <a:chExt cx="1114" cy="2220"/>
          </a:xfrm>
          <a:solidFill>
            <a:srgbClr val="002060"/>
          </a:solidFill>
        </p:grpSpPr>
        <p:sp>
          <p:nvSpPr>
            <p:cNvPr id="35842" name="AutoShape 52"/>
            <p:cNvSpPr/>
            <p:nvPr/>
          </p:nvSpPr>
          <p:spPr>
            <a:xfrm>
              <a:off x="541" y="1371"/>
              <a:ext cx="1114" cy="2014"/>
            </a:xfrm>
            <a:prstGeom prst="roundRect">
              <a:avLst>
                <a:gd name="adj" fmla="val 17509"/>
              </a:avLst>
            </a:prstGeom>
            <a:grpFill/>
            <a:ln w="9525">
              <a:noFill/>
            </a:ln>
            <a:effectLst>
              <a:prstShdw prst="shdw12" dir="16200000">
                <a:schemeClr val="bg2">
                  <a:alpha val="50000"/>
                </a:schemeClr>
              </a:prstShdw>
            </a:effectLst>
          </p:spPr>
          <p:txBody>
            <a:bodyPr wrap="none" anchor="ctr" anchorCtr="0"/>
            <a:lstStyle/>
            <a:p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5843" name="Group 53"/>
            <p:cNvGrpSpPr/>
            <p:nvPr/>
          </p:nvGrpSpPr>
          <p:grpSpPr>
            <a:xfrm>
              <a:off x="543" y="1165"/>
              <a:ext cx="1105" cy="2188"/>
              <a:chOff x="534" y="1165"/>
              <a:chExt cx="1105" cy="2188"/>
            </a:xfrm>
            <a:grpFill/>
          </p:grpSpPr>
          <p:sp>
            <p:nvSpPr>
              <p:cNvPr id="35844" name="AutoShape 54"/>
              <p:cNvSpPr/>
              <p:nvPr/>
            </p:nvSpPr>
            <p:spPr>
              <a:xfrm>
                <a:off x="558" y="1377"/>
                <a:ext cx="1081" cy="1976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noFill/>
              </a:ln>
            </p:spPr>
            <p:txBody>
              <a:bodyPr wrap="none" anchor="ctr" anchorCtr="0"/>
              <a:lstStyle/>
              <a:p>
                <a:endPara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45" name="AutoShape 55"/>
              <p:cNvSpPr/>
              <p:nvPr/>
            </p:nvSpPr>
            <p:spPr>
              <a:xfrm>
                <a:off x="567" y="2831"/>
                <a:ext cx="1066" cy="50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</a:ln>
            </p:spPr>
            <p:txBody>
              <a:bodyPr wrap="none" anchor="ctr" anchorCtr="0"/>
              <a:lstStyle/>
              <a:p>
                <a:endPara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46" name="AutoShape 56"/>
              <p:cNvSpPr/>
              <p:nvPr/>
            </p:nvSpPr>
            <p:spPr>
              <a:xfrm>
                <a:off x="567" y="1392"/>
                <a:ext cx="1066" cy="49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</a:ln>
            </p:spPr>
            <p:txBody>
              <a:bodyPr wrap="none" anchor="ctr" anchorCtr="0"/>
              <a:lstStyle/>
              <a:p>
                <a:endPara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35847" name="Group 57"/>
              <p:cNvGrpSpPr/>
              <p:nvPr/>
            </p:nvGrpSpPr>
            <p:grpSpPr>
              <a:xfrm>
                <a:off x="884" y="1165"/>
                <a:ext cx="414" cy="403"/>
                <a:chOff x="1289" y="587"/>
                <a:chExt cx="668" cy="647"/>
              </a:xfrm>
              <a:grpFill/>
            </p:grpSpPr>
            <p:sp>
              <p:nvSpPr>
                <p:cNvPr id="35848" name="Oval 58"/>
                <p:cNvSpPr/>
                <p:nvPr/>
              </p:nvSpPr>
              <p:spPr>
                <a:xfrm>
                  <a:off x="1289" y="660"/>
                  <a:ext cx="668" cy="511"/>
                </a:xfrm>
                <a:prstGeom prst="ellipse">
                  <a:avLst/>
                </a:prstGeom>
                <a:grpFill/>
                <a:ln w="38100">
                  <a:noFill/>
                </a:ln>
              </p:spPr>
              <p:txBody>
                <a:bodyPr anchor="ctr" anchorCtr="0">
                  <a:spAutoFit/>
                </a:bodyPr>
                <a:lstStyle/>
                <a:p>
                  <a:endParaRPr lang="zh-CN" altLang="en-US" sz="2400" dirty="0">
                    <a:solidFill>
                      <a:schemeClr val="bg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5849" name="Oval 59"/>
                <p:cNvSpPr/>
                <p:nvPr/>
              </p:nvSpPr>
              <p:spPr>
                <a:xfrm>
                  <a:off x="1296" y="587"/>
                  <a:ext cx="646" cy="647"/>
                </a:xfrm>
                <a:prstGeom prst="ellipse">
                  <a:avLst/>
                </a:prstGeom>
                <a:grpFill/>
                <a:ln w="9525">
                  <a:noFill/>
                </a:ln>
              </p:spPr>
              <p:txBody>
                <a:bodyPr vert="eaVert" wrap="none" anchor="ctr" anchorCtr="0"/>
                <a:lstStyle/>
                <a:p>
                  <a:endParaRPr lang="zh-CN" altLang="en-US" sz="2400" dirty="0">
                    <a:solidFill>
                      <a:schemeClr val="bg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5850" name="Oval 60"/>
                <p:cNvSpPr/>
                <p:nvPr/>
              </p:nvSpPr>
              <p:spPr>
                <a:xfrm>
                  <a:off x="1304" y="591"/>
                  <a:ext cx="631" cy="631"/>
                </a:xfrm>
                <a:prstGeom prst="ellipse">
                  <a:avLst/>
                </a:prstGeom>
                <a:grpFill/>
                <a:ln w="9525">
                  <a:noFill/>
                </a:ln>
              </p:spPr>
              <p:txBody>
                <a:bodyPr vert="eaVert" wrap="none" anchor="ctr" anchorCtr="0"/>
                <a:lstStyle/>
                <a:p>
                  <a:endParaRPr lang="zh-CN" altLang="en-US" sz="2400" dirty="0">
                    <a:solidFill>
                      <a:schemeClr val="bg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5851" name="Oval 61"/>
                <p:cNvSpPr/>
                <p:nvPr/>
              </p:nvSpPr>
              <p:spPr>
                <a:xfrm>
                  <a:off x="1311" y="597"/>
                  <a:ext cx="600" cy="589"/>
                </a:xfrm>
                <a:prstGeom prst="ellipse">
                  <a:avLst/>
                </a:prstGeom>
                <a:grpFill/>
                <a:ln w="9525">
                  <a:noFill/>
                </a:ln>
              </p:spPr>
              <p:txBody>
                <a:bodyPr vert="eaVert" wrap="none" anchor="ctr" anchorCtr="0"/>
                <a:lstStyle/>
                <a:p>
                  <a:endParaRPr lang="zh-CN" altLang="en-US" sz="2400" dirty="0">
                    <a:solidFill>
                      <a:schemeClr val="bg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5852" name="Oval 62"/>
                <p:cNvSpPr/>
                <p:nvPr/>
              </p:nvSpPr>
              <p:spPr>
                <a:xfrm>
                  <a:off x="1346" y="613"/>
                  <a:ext cx="533" cy="479"/>
                </a:xfrm>
                <a:prstGeom prst="ellipse">
                  <a:avLst/>
                </a:prstGeom>
                <a:grpFill/>
                <a:ln w="9525">
                  <a:noFill/>
                </a:ln>
              </p:spPr>
              <p:txBody>
                <a:bodyPr vert="eaVert" wrap="none" anchor="ctr" anchorCtr="0"/>
                <a:lstStyle/>
                <a:p>
                  <a:endParaRPr lang="zh-CN" altLang="en-US" sz="2400" dirty="0">
                    <a:solidFill>
                      <a:schemeClr val="bg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35853" name="Text Box 63"/>
              <p:cNvSpPr txBox="1"/>
              <p:nvPr/>
            </p:nvSpPr>
            <p:spPr>
              <a:xfrm>
                <a:off x="975" y="1219"/>
                <a:ext cx="194" cy="287"/>
              </a:xfrm>
              <a:prstGeom prst="rect">
                <a:avLst/>
              </a:prstGeom>
              <a:grpFill/>
              <a:ln w="9525">
                <a:noFill/>
              </a:ln>
            </p:spPr>
            <p:txBody>
              <a:bodyPr wrap="none" anchor="t" anchorCtr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bg1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1</a:t>
                </a:r>
                <a:endPara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54" name="Text Box 64"/>
              <p:cNvSpPr txBox="1"/>
              <p:nvPr/>
            </p:nvSpPr>
            <p:spPr>
              <a:xfrm>
                <a:off x="534" y="1588"/>
                <a:ext cx="1059" cy="1454"/>
              </a:xfrm>
              <a:prstGeom prst="rect">
                <a:avLst/>
              </a:prstGeom>
              <a:grp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 algn="ctr"/>
                <a:r>
                  <a:rPr lang="zh-CN" altLang="en-US" sz="3735" b="1" dirty="0">
                    <a:solidFill>
                      <a:schemeClr val="bg1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综合与通识教育    </a:t>
                </a:r>
                <a:endParaRPr lang="en-US" altLang="zh-CN" sz="3735" b="1" dirty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  <a:p>
                <a:pPr algn="ctr"/>
                <a:endParaRPr lang="zh-CN" altLang="en-US" sz="3735" b="1" dirty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  <a:p>
                <a:pPr algn="ctr"/>
                <a:r>
                  <a:rPr lang="zh-CN" altLang="en-US" sz="3735" b="1" dirty="0">
                    <a:solidFill>
                      <a:schemeClr val="bg1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必 修</a:t>
                </a:r>
                <a:endParaRPr lang="zh-CN" altLang="en-US" sz="3735" b="1" dirty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  <a:p>
                <a:pPr algn="ctr"/>
                <a:r>
                  <a:rPr lang="zh-CN" altLang="en-US" sz="3735" b="1" dirty="0">
                    <a:solidFill>
                      <a:schemeClr val="bg1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选 修</a:t>
                </a:r>
                <a:endParaRPr lang="zh-CN" altLang="en-US" sz="3735" b="1" dirty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p:grpSp>
      </p:grpSp>
      <p:grpSp>
        <p:nvGrpSpPr>
          <p:cNvPr id="35855" name="Group 65"/>
          <p:cNvGrpSpPr/>
          <p:nvPr/>
        </p:nvGrpSpPr>
        <p:grpSpPr>
          <a:xfrm>
            <a:off x="7416377" y="1601046"/>
            <a:ext cx="2599267" cy="4544483"/>
            <a:chOff x="3107" y="1165"/>
            <a:chExt cx="1225" cy="2228"/>
          </a:xfrm>
          <a:solidFill>
            <a:srgbClr val="00B050"/>
          </a:solidFill>
        </p:grpSpPr>
        <p:sp>
          <p:nvSpPr>
            <p:cNvPr id="35856" name="AutoShape 66"/>
            <p:cNvSpPr/>
            <p:nvPr/>
          </p:nvSpPr>
          <p:spPr>
            <a:xfrm>
              <a:off x="3107" y="1379"/>
              <a:ext cx="1225" cy="2014"/>
            </a:xfrm>
            <a:prstGeom prst="roundRect">
              <a:avLst>
                <a:gd name="adj" fmla="val 17509"/>
              </a:avLst>
            </a:prstGeom>
            <a:grpFill/>
            <a:ln w="9525">
              <a:noFill/>
            </a:ln>
            <a:effectLst>
              <a:prstShdw prst="shdw11" dir="16200000">
                <a:schemeClr val="bg2">
                  <a:alpha val="50000"/>
                </a:schemeClr>
              </a:prstShdw>
            </a:effectLst>
          </p:spPr>
          <p:txBody>
            <a:bodyPr wrap="none" anchor="ctr" anchorCtr="0"/>
            <a:lstStyle/>
            <a:p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5857" name="Group 67"/>
            <p:cNvGrpSpPr/>
            <p:nvPr/>
          </p:nvGrpSpPr>
          <p:grpSpPr>
            <a:xfrm>
              <a:off x="3107" y="1165"/>
              <a:ext cx="1203" cy="2196"/>
              <a:chOff x="3107" y="1165"/>
              <a:chExt cx="1203" cy="2196"/>
            </a:xfrm>
            <a:grpFill/>
          </p:grpSpPr>
          <p:grpSp>
            <p:nvGrpSpPr>
              <p:cNvPr id="35858" name="Group 68"/>
              <p:cNvGrpSpPr/>
              <p:nvPr/>
            </p:nvGrpSpPr>
            <p:grpSpPr>
              <a:xfrm>
                <a:off x="3107" y="1385"/>
                <a:ext cx="1203" cy="1976"/>
                <a:chOff x="3129" y="1385"/>
                <a:chExt cx="1248" cy="1976"/>
              </a:xfrm>
              <a:grpFill/>
            </p:grpSpPr>
            <p:sp>
              <p:nvSpPr>
                <p:cNvPr id="21" name="AutoShape 69"/>
                <p:cNvSpPr>
                  <a:spLocks noChangeArrowheads="1"/>
                </p:cNvSpPr>
                <p:nvPr/>
              </p:nvSpPr>
              <p:spPr bwMode="gray">
                <a:xfrm>
                  <a:off x="3129" y="1385"/>
                  <a:ext cx="1248" cy="1976"/>
                </a:xfrm>
                <a:prstGeom prst="roundRect">
                  <a:avLst>
                    <a:gd name="adj" fmla="val 16667"/>
                  </a:avLst>
                </a:prstGeom>
                <a:grpFill/>
                <a:ln w="9525">
                  <a:noFill/>
                  <a:round/>
                </a:ln>
                <a:effectLst>
                  <a:outerShdw blurRad="50800" dist="50800" dir="5400000" algn="ctr" rotWithShape="0">
                    <a:schemeClr val="bg1"/>
                  </a:outerShdw>
                </a:effectLst>
              </p:spPr>
              <p:txBody>
                <a:bodyPr wrap="none" anchor="ctr"/>
                <a:lstStyle/>
                <a:p>
                  <a:pPr defTabSz="12192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2400">
                    <a:solidFill>
                      <a:schemeClr val="bg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5860" name="AutoShape 70"/>
                <p:cNvSpPr/>
                <p:nvPr/>
              </p:nvSpPr>
              <p:spPr>
                <a:xfrm>
                  <a:off x="3141" y="2839"/>
                  <a:ext cx="1191" cy="50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</a:ln>
              </p:spPr>
              <p:txBody>
                <a:bodyPr wrap="none" anchor="ctr" anchorCtr="0"/>
                <a:lstStyle/>
                <a:p>
                  <a:endParaRPr lang="zh-CN" altLang="en-US" sz="2400" dirty="0">
                    <a:solidFill>
                      <a:schemeClr val="bg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5861" name="AutoShape 71"/>
                <p:cNvSpPr/>
                <p:nvPr/>
              </p:nvSpPr>
              <p:spPr>
                <a:xfrm>
                  <a:off x="3141" y="1400"/>
                  <a:ext cx="1191" cy="49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</a:ln>
              </p:spPr>
              <p:txBody>
                <a:bodyPr wrap="none" anchor="ctr" anchorCtr="0"/>
                <a:lstStyle/>
                <a:p>
                  <a:endParaRPr lang="zh-CN" altLang="en-US" sz="2400" dirty="0">
                    <a:solidFill>
                      <a:schemeClr val="bg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35862" name="Group 72"/>
              <p:cNvGrpSpPr/>
              <p:nvPr/>
            </p:nvGrpSpPr>
            <p:grpSpPr>
              <a:xfrm>
                <a:off x="3515" y="1165"/>
                <a:ext cx="408" cy="395"/>
                <a:chOff x="3606" y="1165"/>
                <a:chExt cx="408" cy="395"/>
              </a:xfrm>
              <a:grpFill/>
            </p:grpSpPr>
            <p:grpSp>
              <p:nvGrpSpPr>
                <p:cNvPr id="35863" name="Group 73"/>
                <p:cNvGrpSpPr/>
                <p:nvPr/>
              </p:nvGrpSpPr>
              <p:grpSpPr>
                <a:xfrm>
                  <a:off x="3606" y="1165"/>
                  <a:ext cx="408" cy="395"/>
                  <a:chOff x="1289" y="587"/>
                  <a:chExt cx="668" cy="647"/>
                </a:xfrm>
                <a:grpFill/>
              </p:grpSpPr>
              <p:sp>
                <p:nvSpPr>
                  <p:cNvPr id="35864" name="Oval 74"/>
                  <p:cNvSpPr/>
                  <p:nvPr/>
                </p:nvSpPr>
                <p:spPr>
                  <a:xfrm>
                    <a:off x="1289" y="655"/>
                    <a:ext cx="668" cy="522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txBody>
                  <a:bodyPr anchor="ctr" anchorCtr="0">
                    <a:spAutoFit/>
                  </a:bodyPr>
                  <a:lstStyle/>
                  <a:p>
                    <a:endParaRPr lang="zh-CN" altLang="en-US" sz="2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865" name="Oval 75"/>
                  <p:cNvSpPr/>
                  <p:nvPr/>
                </p:nvSpPr>
                <p:spPr>
                  <a:xfrm>
                    <a:off x="1296" y="587"/>
                    <a:ext cx="646" cy="647"/>
                  </a:xfrm>
                  <a:prstGeom prst="ellipse">
                    <a:avLst/>
                  </a:prstGeom>
                  <a:grpFill/>
                  <a:ln w="9525">
                    <a:noFill/>
                  </a:ln>
                </p:spPr>
                <p:txBody>
                  <a:bodyPr vert="eaVert" wrap="none" anchor="ctr" anchorCtr="0"/>
                  <a:lstStyle/>
                  <a:p>
                    <a:endParaRPr lang="zh-CN" altLang="en-US" sz="2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866" name="Oval 76"/>
                  <p:cNvSpPr/>
                  <p:nvPr/>
                </p:nvSpPr>
                <p:spPr>
                  <a:xfrm>
                    <a:off x="1304" y="591"/>
                    <a:ext cx="631" cy="631"/>
                  </a:xfrm>
                  <a:prstGeom prst="ellipse">
                    <a:avLst/>
                  </a:prstGeom>
                  <a:grpFill/>
                  <a:ln w="9525">
                    <a:noFill/>
                  </a:ln>
                </p:spPr>
                <p:txBody>
                  <a:bodyPr vert="eaVert" wrap="none" anchor="ctr" anchorCtr="0"/>
                  <a:lstStyle/>
                  <a:p>
                    <a:endParaRPr lang="zh-CN" altLang="en-US" sz="2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867" name="Oval 77"/>
                  <p:cNvSpPr/>
                  <p:nvPr/>
                </p:nvSpPr>
                <p:spPr>
                  <a:xfrm>
                    <a:off x="1311" y="597"/>
                    <a:ext cx="600" cy="589"/>
                  </a:xfrm>
                  <a:prstGeom prst="ellipse">
                    <a:avLst/>
                  </a:prstGeom>
                  <a:grpFill/>
                  <a:ln w="9525">
                    <a:noFill/>
                  </a:ln>
                </p:spPr>
                <p:txBody>
                  <a:bodyPr vert="eaVert" wrap="none" anchor="ctr" anchorCtr="0"/>
                  <a:lstStyle/>
                  <a:p>
                    <a:endParaRPr lang="zh-CN" altLang="en-US" sz="2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868" name="Oval 78"/>
                  <p:cNvSpPr/>
                  <p:nvPr/>
                </p:nvSpPr>
                <p:spPr>
                  <a:xfrm>
                    <a:off x="1346" y="613"/>
                    <a:ext cx="533" cy="479"/>
                  </a:xfrm>
                  <a:prstGeom prst="ellipse">
                    <a:avLst/>
                  </a:prstGeom>
                  <a:grpFill/>
                  <a:ln w="9525">
                    <a:noFill/>
                  </a:ln>
                </p:spPr>
                <p:txBody>
                  <a:bodyPr vert="eaVert" wrap="none" anchor="ctr" anchorCtr="0"/>
                  <a:lstStyle/>
                  <a:p>
                    <a:endParaRPr lang="zh-CN" altLang="en-US" sz="2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sp>
              <p:nvSpPr>
                <p:cNvPr id="35869" name="Text Box 79"/>
                <p:cNvSpPr txBox="1"/>
                <p:nvPr/>
              </p:nvSpPr>
              <p:spPr>
                <a:xfrm>
                  <a:off x="3708" y="1227"/>
                  <a:ext cx="194" cy="287"/>
                </a:xfrm>
                <a:prstGeom prst="rect">
                  <a:avLst/>
                </a:prstGeom>
                <a:grpFill/>
                <a:ln w="9525">
                  <a:noFill/>
                </a:ln>
              </p:spPr>
              <p:txBody>
                <a:bodyPr wrap="none" anchor="t" anchorCtr="0">
                  <a:spAutoFit/>
                </a:bodyPr>
                <a:lstStyle/>
                <a:p>
                  <a:r>
                    <a:rPr lang="en-US" altLang="zh-CN" sz="32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rPr>
                    <a:t>3</a:t>
                  </a:r>
                  <a:endParaRPr lang="en-US" altLang="zh-CN" sz="2400" dirty="0">
                    <a:solidFill>
                      <a:schemeClr val="bg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35870" name="Text Box 80"/>
              <p:cNvSpPr txBox="1"/>
              <p:nvPr/>
            </p:nvSpPr>
            <p:spPr>
              <a:xfrm>
                <a:off x="3195" y="1679"/>
                <a:ext cx="1083" cy="1453"/>
              </a:xfrm>
              <a:prstGeom prst="rect">
                <a:avLst/>
              </a:prstGeom>
              <a:grp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 algn="ctr"/>
                <a:r>
                  <a:rPr lang="zh-CN" altLang="en-US" sz="3735" b="1" dirty="0" smtClean="0">
                    <a:solidFill>
                      <a:schemeClr val="bg1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专业教育</a:t>
                </a:r>
                <a:endParaRPr lang="zh-CN" altLang="en-US" sz="3735" b="1" dirty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  <a:p>
                <a:pPr algn="ctr"/>
                <a:endParaRPr lang="zh-CN" altLang="en-US" sz="3735" b="1" dirty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  <a:p>
                <a:pPr algn="ctr"/>
                <a:r>
                  <a:rPr lang="zh-CN" altLang="en-US" sz="3735" b="1" dirty="0">
                    <a:solidFill>
                      <a:schemeClr val="bg1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必 修</a:t>
                </a:r>
                <a:endParaRPr lang="zh-CN" altLang="en-US" sz="3735" b="1" dirty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  <a:p>
                <a:pPr algn="ctr"/>
                <a:r>
                  <a:rPr lang="zh-CN" altLang="en-US" sz="3735" b="1" dirty="0">
                    <a:solidFill>
                      <a:schemeClr val="bg1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选 修</a:t>
                </a:r>
                <a:endParaRPr lang="zh-CN" altLang="en-US" sz="3735" b="1" dirty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  <a:p>
                <a:pPr algn="ctr"/>
                <a:endParaRPr lang="zh-CN" altLang="en-US" sz="3735" b="1" dirty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p:grpSp>
      </p:grpSp>
      <p:grpSp>
        <p:nvGrpSpPr>
          <p:cNvPr id="35871" name="Group 99"/>
          <p:cNvGrpSpPr/>
          <p:nvPr/>
        </p:nvGrpSpPr>
        <p:grpSpPr>
          <a:xfrm>
            <a:off x="4673177" y="1601047"/>
            <a:ext cx="2504016" cy="4527551"/>
            <a:chOff x="1791" y="1165"/>
            <a:chExt cx="1180" cy="2220"/>
          </a:xfrm>
          <a:solidFill>
            <a:srgbClr val="0070C0"/>
          </a:solidFill>
        </p:grpSpPr>
        <p:sp>
          <p:nvSpPr>
            <p:cNvPr id="35872" name="AutoShape 100"/>
            <p:cNvSpPr/>
            <p:nvPr/>
          </p:nvSpPr>
          <p:spPr>
            <a:xfrm>
              <a:off x="1792" y="1371"/>
              <a:ext cx="1179" cy="2014"/>
            </a:xfrm>
            <a:prstGeom prst="roundRect">
              <a:avLst>
                <a:gd name="adj" fmla="val 17509"/>
              </a:avLst>
            </a:prstGeom>
            <a:grpFill/>
            <a:ln w="9525">
              <a:noFill/>
            </a:ln>
          </p:spPr>
          <p:txBody>
            <a:bodyPr wrap="none" anchor="ctr" anchorCtr="0"/>
            <a:lstStyle/>
            <a:p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73" name="AutoShape 101"/>
            <p:cNvSpPr/>
            <p:nvPr/>
          </p:nvSpPr>
          <p:spPr>
            <a:xfrm>
              <a:off x="1791" y="1389"/>
              <a:ext cx="1144" cy="1976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</a:ln>
          </p:spPr>
          <p:txBody>
            <a:bodyPr wrap="none" anchor="ctr" anchorCtr="0"/>
            <a:lstStyle/>
            <a:p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74" name="AutoShape 102"/>
            <p:cNvSpPr/>
            <p:nvPr/>
          </p:nvSpPr>
          <p:spPr>
            <a:xfrm>
              <a:off x="1820" y="2831"/>
              <a:ext cx="1128" cy="500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</a:ln>
          </p:spPr>
          <p:txBody>
            <a:bodyPr wrap="none" anchor="ctr" anchorCtr="0"/>
            <a:lstStyle/>
            <a:p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75" name="AutoShape 103"/>
            <p:cNvSpPr/>
            <p:nvPr/>
          </p:nvSpPr>
          <p:spPr>
            <a:xfrm>
              <a:off x="1820" y="1392"/>
              <a:ext cx="1128" cy="499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</a:ln>
          </p:spPr>
          <p:txBody>
            <a:bodyPr wrap="none" anchor="ctr" anchorCtr="0"/>
            <a:lstStyle/>
            <a:p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76" name="Text Box 104"/>
            <p:cNvSpPr txBox="1"/>
            <p:nvPr/>
          </p:nvSpPr>
          <p:spPr>
            <a:xfrm>
              <a:off x="1826" y="1610"/>
              <a:ext cx="1121" cy="1454"/>
            </a:xfrm>
            <a:prstGeom prst="rect">
              <a:avLst/>
            </a:prstGeom>
            <a:grp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algn="ctr"/>
              <a:r>
                <a:rPr lang="zh-CN" altLang="en-US" sz="3735" b="1" dirty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学科基础教育    </a:t>
              </a:r>
              <a:endParaRPr lang="en-US" altLang="zh-CN" sz="3735" b="1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  <a:p>
              <a:pPr algn="ctr"/>
              <a:endParaRPr lang="zh-CN" altLang="en-US" sz="3735" b="1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  <a:p>
              <a:pPr algn="ctr"/>
              <a:r>
                <a:rPr lang="zh-CN" altLang="en-US" sz="3735" b="1" dirty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必修</a:t>
              </a:r>
              <a:endParaRPr lang="zh-CN" altLang="en-US" sz="3735" b="1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  <a:p>
              <a:pPr algn="ctr"/>
              <a:endParaRPr lang="zh-CN" altLang="en-US" sz="3735" b="1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grpSp>
          <p:nvGrpSpPr>
            <p:cNvPr id="35877" name="Group 105"/>
            <p:cNvGrpSpPr/>
            <p:nvPr/>
          </p:nvGrpSpPr>
          <p:grpSpPr>
            <a:xfrm>
              <a:off x="2154" y="1165"/>
              <a:ext cx="408" cy="395"/>
              <a:chOff x="1289" y="587"/>
              <a:chExt cx="668" cy="647"/>
            </a:xfrm>
            <a:grpFill/>
          </p:grpSpPr>
          <p:sp>
            <p:nvSpPr>
              <p:cNvPr id="35878" name="Oval 106"/>
              <p:cNvSpPr/>
              <p:nvPr/>
            </p:nvSpPr>
            <p:spPr>
              <a:xfrm>
                <a:off x="1289" y="655"/>
                <a:ext cx="668" cy="522"/>
              </a:xfrm>
              <a:prstGeom prst="ellipse">
                <a:avLst/>
              </a:prstGeom>
              <a:grpFill/>
              <a:ln w="38100">
                <a:noFill/>
              </a:ln>
            </p:spPr>
            <p:txBody>
              <a:bodyPr anchor="ctr" anchorCtr="0">
                <a:spAutoFit/>
              </a:bodyPr>
              <a:lstStyle/>
              <a:p>
                <a:endPara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79" name="Oval 107"/>
              <p:cNvSpPr/>
              <p:nvPr/>
            </p:nvSpPr>
            <p:spPr>
              <a:xfrm>
                <a:off x="1296" y="587"/>
                <a:ext cx="646" cy="647"/>
              </a:xfrm>
              <a:prstGeom prst="ellipse">
                <a:avLst/>
              </a:prstGeom>
              <a:grpFill/>
              <a:ln w="9525">
                <a:noFill/>
              </a:ln>
            </p:spPr>
            <p:txBody>
              <a:bodyPr vert="eaVert" wrap="none" anchor="ctr" anchorCtr="0"/>
              <a:lstStyle/>
              <a:p>
                <a:endPara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80" name="Oval 108"/>
              <p:cNvSpPr/>
              <p:nvPr/>
            </p:nvSpPr>
            <p:spPr>
              <a:xfrm>
                <a:off x="1304" y="591"/>
                <a:ext cx="631" cy="631"/>
              </a:xfrm>
              <a:prstGeom prst="ellipse">
                <a:avLst/>
              </a:prstGeom>
              <a:grpFill/>
              <a:ln w="9525">
                <a:noFill/>
              </a:ln>
            </p:spPr>
            <p:txBody>
              <a:bodyPr vert="eaVert" wrap="none" anchor="ctr" anchorCtr="0"/>
              <a:lstStyle/>
              <a:p>
                <a:endPara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81" name="Oval 109"/>
              <p:cNvSpPr/>
              <p:nvPr/>
            </p:nvSpPr>
            <p:spPr>
              <a:xfrm>
                <a:off x="1311" y="597"/>
                <a:ext cx="600" cy="589"/>
              </a:xfrm>
              <a:prstGeom prst="ellipse">
                <a:avLst/>
              </a:prstGeom>
              <a:grpFill/>
              <a:ln w="9525">
                <a:noFill/>
              </a:ln>
            </p:spPr>
            <p:txBody>
              <a:bodyPr vert="eaVert" wrap="none" anchor="ctr" anchorCtr="0"/>
              <a:lstStyle/>
              <a:p>
                <a:endPara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82" name="Oval 110"/>
              <p:cNvSpPr/>
              <p:nvPr/>
            </p:nvSpPr>
            <p:spPr>
              <a:xfrm>
                <a:off x="1346" y="613"/>
                <a:ext cx="533" cy="479"/>
              </a:xfrm>
              <a:prstGeom prst="ellipse">
                <a:avLst/>
              </a:prstGeom>
              <a:grpFill/>
              <a:ln w="9525">
                <a:noFill/>
              </a:ln>
            </p:spPr>
            <p:txBody>
              <a:bodyPr vert="eaVert" wrap="none" anchor="ctr" anchorCtr="0"/>
              <a:lstStyle/>
              <a:p>
                <a:endPara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35883" name="Text Box 111"/>
            <p:cNvSpPr txBox="1"/>
            <p:nvPr/>
          </p:nvSpPr>
          <p:spPr>
            <a:xfrm>
              <a:off x="2245" y="1207"/>
              <a:ext cx="194" cy="287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endPara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2635" cy="95758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tIns="45720" rIns="45719" bIns="45720" anchor="ctr" anchorCtr="0">
            <a:no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 lvl="0" algn="l">
              <a:lnSpc>
                <a:spcPct val="100000"/>
              </a:lnSpc>
              <a:buClrTx/>
              <a:buSzTx/>
              <a:buFontTx/>
            </a:pPr>
            <a:r>
              <a:rPr lang="en-US" altLang="zh-CN" sz="2670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  （三）综合与通识教育必修课  </a:t>
            </a:r>
            <a:r>
              <a:rPr lang="en-US" altLang="zh-CN" sz="2670" dirty="0">
                <a:solidFill>
                  <a:srgbClr val="FFFF00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——“公共外语类”课程组（最低应修8学分）</a:t>
            </a:r>
            <a:endParaRPr lang="en-US" altLang="zh-CN" sz="2670" dirty="0">
              <a:solidFill>
                <a:srgbClr val="FFFF00"/>
              </a:solidFill>
              <a:latin typeface="汉仪文黑-75简" panose="00020600040101010101" charset="-122"/>
              <a:ea typeface="汉仪文黑-85简" panose="0002060004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075" y="1207135"/>
            <a:ext cx="9901555" cy="493839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1"/>
            </p:custDataLst>
          </p:nvPr>
        </p:nvSpPr>
        <p:spPr>
          <a:xfrm>
            <a:off x="1952581" y="5795643"/>
            <a:ext cx="629860" cy="305445"/>
          </a:xfrm>
          <a:prstGeom prst="rect">
            <a:avLst/>
          </a:prstGeom>
          <a:noFill/>
        </p:spPr>
        <p:txBody>
          <a:bodyPr wrap="square" rtlCol="0">
            <a:normAutofit fontScale="95000"/>
          </a:bodyPr>
          <a:lstStyle/>
          <a:p>
            <a:pPr algn="ctr"/>
            <a:r>
              <a:rPr lang="en-US" altLang="zh-CN" sz="140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en-US" altLang="zh-CN" sz="1400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"/>
          <p:cNvSpPr txBox="1"/>
          <p:nvPr>
            <p:custDataLst>
              <p:tags r:id="rId2"/>
            </p:custDataLst>
          </p:nvPr>
        </p:nvSpPr>
        <p:spPr>
          <a:xfrm>
            <a:off x="0" y="0"/>
            <a:ext cx="12192635" cy="96139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tIns="45720" rIns="45719" bIns="45720" anchor="ctr" anchorCtr="0">
            <a:no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 lvl="0" algn="l">
              <a:lnSpc>
                <a:spcPct val="100000"/>
              </a:lnSpc>
              <a:buClrTx/>
              <a:buSzTx/>
              <a:buFontTx/>
            </a:pPr>
            <a:r>
              <a:rPr lang="en-US" altLang="zh-CN" sz="2670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  （四）综合与通识教育必修</a:t>
            </a:r>
            <a:r>
              <a:rPr lang="en-US" altLang="zh-CN" sz="2670" dirty="0">
                <a:solidFill>
                  <a:srgbClr val="FFFF00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——“创新创业教育”课程（最低应修2学分）</a:t>
            </a:r>
            <a:endParaRPr lang="en-US" altLang="zh-CN" sz="2670" dirty="0">
              <a:solidFill>
                <a:srgbClr val="FFFF00"/>
              </a:solidFill>
              <a:latin typeface="汉仪文黑-75简" panose="00020600040101010101" charset="-122"/>
              <a:ea typeface="汉仪文黑-85简" panose="00020600040101010101" charset="-122"/>
              <a:sym typeface="+mn-ea"/>
            </a:endParaRPr>
          </a:p>
        </p:txBody>
      </p:sp>
      <p:sp>
        <p:nvSpPr>
          <p:cNvPr id="31797" name="Text Box 64"/>
          <p:cNvSpPr txBox="1">
            <a:spLocks noChangeArrowheads="1"/>
          </p:cNvSpPr>
          <p:nvPr/>
        </p:nvSpPr>
        <p:spPr bwMode="gray">
          <a:xfrm>
            <a:off x="609601" y="1702647"/>
            <a:ext cx="10960100" cy="911860"/>
          </a:xfrm>
          <a:prstGeom prst="rect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miter lim="800000"/>
          </a:ln>
          <a:effectLst/>
        </p:spPr>
        <p:txBody>
          <a:bodyPr>
            <a:spAutoFit/>
          </a:bodyPr>
          <a:lstStyle/>
          <a:p>
            <a:pPr algn="l" defTabSz="1219200">
              <a:buClrTx/>
              <a:buSzTx/>
              <a:buFontTx/>
              <a:defRPr/>
            </a:pPr>
            <a:r>
              <a:rPr lang="en-US" altLang="zh-CN" sz="2665" spc="133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通过参加</a:t>
            </a:r>
            <a:r>
              <a:rPr lang="en-US" altLang="zh-CN" sz="2665" spc="133">
                <a:ln w="3175">
                  <a:noFill/>
                  <a:prstDash val="dash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创新创业训练计划项目、学科竞赛、科学研究及自主创业等</a:t>
            </a:r>
            <a:r>
              <a:rPr lang="en-US" altLang="zh-CN" sz="2665" spc="133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，取得成效或成绩，经审核后认定获得学分。</a:t>
            </a:r>
            <a:endParaRPr lang="en-US" altLang="zh-CN" sz="2665" spc="133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8" name="Text Box 64"/>
          <p:cNvSpPr txBox="1">
            <a:spLocks noChangeArrowheads="1"/>
          </p:cNvSpPr>
          <p:nvPr/>
        </p:nvSpPr>
        <p:spPr bwMode="gray">
          <a:xfrm>
            <a:off x="609601" y="3226647"/>
            <a:ext cx="10960100" cy="501650"/>
          </a:xfrm>
          <a:prstGeom prst="rect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miter lim="800000"/>
          </a:ln>
          <a:effectLst/>
        </p:spPr>
        <p:txBody>
          <a:bodyPr>
            <a:spAutoFit/>
          </a:bodyPr>
          <a:lstStyle/>
          <a:p>
            <a:pPr defTabSz="1219200">
              <a:defRPr/>
            </a:pPr>
            <a:r>
              <a:rPr lang="en-US" altLang="zh-CN" sz="2665" spc="133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《上海海洋大学本科生创新创业教育实践学分认定办法》</a:t>
            </a:r>
            <a:endParaRPr lang="en-US" altLang="zh-CN" sz="2665" spc="133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7893" name="椭圆形标注 69"/>
          <p:cNvSpPr/>
          <p:nvPr/>
        </p:nvSpPr>
        <p:spPr>
          <a:xfrm>
            <a:off x="5892800" y="4445847"/>
            <a:ext cx="4165600" cy="1117600"/>
          </a:xfrm>
          <a:prstGeom prst="wedgeEllipseCallout">
            <a:avLst>
              <a:gd name="adj1" fmla="val -22009"/>
              <a:gd name="adj2" fmla="val -79852"/>
            </a:avLst>
          </a:prstGeom>
          <a:noFill/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r>
              <a:rPr lang="en-US" altLang="zh-CN" sz="2135" spc="133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见《学生管理服务手册》</a:t>
            </a:r>
            <a:endParaRPr lang="en-US" altLang="zh-CN" sz="2135" b="1" spc="133" dirty="0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1365" cy="952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tIns="45720" rIns="45719" bIns="45720" anchor="ctr" anchorCtr="0">
            <a:no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 lvl="0" algn="l">
              <a:lnSpc>
                <a:spcPct val="100000"/>
              </a:lnSpc>
              <a:buClrTx/>
              <a:buSzTx/>
              <a:buFontTx/>
            </a:pPr>
            <a:r>
              <a:rPr lang="en-US" altLang="zh-CN" sz="2670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  （五）综合与通识教育选修</a:t>
            </a:r>
            <a:r>
              <a:rPr lang="en-US" altLang="zh-CN" sz="2670" dirty="0">
                <a:solidFill>
                  <a:srgbClr val="FFFF00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（最低应修6学分）</a:t>
            </a:r>
            <a:endParaRPr lang="en-US" altLang="zh-CN" sz="2670" dirty="0">
              <a:solidFill>
                <a:srgbClr val="FFFF00"/>
              </a:solidFill>
              <a:latin typeface="汉仪文黑-75简" panose="00020600040101010101" charset="-122"/>
              <a:ea typeface="汉仪文黑-85简" panose="00020600040101010101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715" y="1417955"/>
            <a:ext cx="10290175" cy="491426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4586288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3" name="矩形 2"/>
          <p:cNvSpPr/>
          <p:nvPr/>
        </p:nvSpPr>
        <p:spPr>
          <a:xfrm>
            <a:off x="1616075" y="2140160"/>
            <a:ext cx="3200400" cy="250507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0243" name="文本框 3"/>
          <p:cNvSpPr txBox="1"/>
          <p:nvPr/>
        </p:nvSpPr>
        <p:spPr>
          <a:xfrm>
            <a:off x="2098675" y="2691449"/>
            <a:ext cx="1963739" cy="144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zh-CN" sz="8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8800" b="1" dirty="0">
              <a:solidFill>
                <a:srgbClr val="123F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4586288" y="2140160"/>
            <a:ext cx="6641489" cy="3468688"/>
          </a:xfrm>
          <a:custGeom>
            <a:avLst/>
            <a:gdLst>
              <a:gd name="connsiteX0" fmla="*/ 10391 w 4468091"/>
              <a:gd name="connsiteY0" fmla="*/ 0 h 3449782"/>
              <a:gd name="connsiteX1" fmla="*/ 4468091 w 4468091"/>
              <a:gd name="connsiteY1" fmla="*/ 0 h 3449782"/>
              <a:gd name="connsiteX2" fmla="*/ 4468091 w 4468091"/>
              <a:gd name="connsiteY2" fmla="*/ 3449782 h 3449782"/>
              <a:gd name="connsiteX3" fmla="*/ 0 w 4468091"/>
              <a:gd name="connsiteY3" fmla="*/ 3449782 h 3449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8091" h="3449782">
                <a:moveTo>
                  <a:pt x="10391" y="0"/>
                </a:moveTo>
                <a:lnTo>
                  <a:pt x="4468091" y="0"/>
                </a:lnTo>
                <a:lnTo>
                  <a:pt x="4468091" y="3449782"/>
                </a:lnTo>
                <a:lnTo>
                  <a:pt x="0" y="3449782"/>
                </a:lnTo>
              </a:path>
            </a:pathLst>
          </a:custGeom>
          <a:noFill/>
          <a:ln>
            <a:solidFill>
              <a:srgbClr val="123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0245" name="文本框 6"/>
          <p:cNvSpPr txBox="1"/>
          <p:nvPr/>
        </p:nvSpPr>
        <p:spPr>
          <a:xfrm>
            <a:off x="4816755" y="2900467"/>
            <a:ext cx="5690333" cy="8194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3735" dirty="0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教学（教务）管理</a:t>
            </a:r>
            <a:endParaRPr lang="zh-CN" altLang="en-US" sz="3735" dirty="0">
              <a:solidFill>
                <a:srgbClr val="00206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副标题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1365" cy="96139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tIns="45720" rIns="45719" bIns="45720" anchor="ctr" anchorCtr="0">
            <a:no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 lvl="0" algn="l">
              <a:lnSpc>
                <a:spcPct val="100000"/>
              </a:lnSpc>
              <a:buClrTx/>
              <a:buSzTx/>
              <a:buFontTx/>
            </a:pPr>
            <a:r>
              <a:rPr lang="en-US" altLang="zh-CN" sz="2670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  （六）毕业学分要求和学业自审</a:t>
            </a:r>
            <a:endParaRPr lang="en-US" altLang="zh-CN" sz="2670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  <a:sym typeface="+mn-ea"/>
            </a:endParaRPr>
          </a:p>
        </p:txBody>
      </p:sp>
      <p:sp>
        <p:nvSpPr>
          <p:cNvPr id="13" name="Title 6"/>
          <p:cNvSpPr txBox="1"/>
          <p:nvPr>
            <p:custDataLst>
              <p:tags r:id="rId2"/>
            </p:custDataLst>
          </p:nvPr>
        </p:nvSpPr>
        <p:spPr>
          <a:xfrm>
            <a:off x="806739" y="4518290"/>
            <a:ext cx="10618025" cy="180630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 lnSpcReduction="10000"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fontAlgn="ctr">
              <a:lnSpc>
                <a:spcPct val="130000"/>
              </a:lnSpc>
              <a:spcBef>
                <a:spcPts val="1335"/>
              </a:spcBef>
              <a:buSzPct val="100000"/>
              <a:buFont typeface="Wingdings" panose="05000000000000000000" charset="0"/>
            </a:pPr>
            <a:r>
              <a:rPr lang="zh-CN" altLang="en-US" sz="1600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为使自己顺利取得毕业和学位证书，</a:t>
            </a:r>
            <a:endParaRPr lang="zh-CN" altLang="en-US" sz="1600" spc="133" dirty="0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fontAlgn="ctr">
              <a:lnSpc>
                <a:spcPct val="130000"/>
              </a:lnSpc>
              <a:spcBef>
                <a:spcPts val="1335"/>
              </a:spcBef>
              <a:buSzPct val="100000"/>
              <a:buFont typeface="Wingdings" panose="05000000000000000000" charset="0"/>
            </a:pPr>
            <a:r>
              <a:rPr lang="zh-CN" altLang="en-US" sz="1600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请在</a:t>
            </a:r>
            <a:r>
              <a:rPr lang="zh-CN" altLang="en-US" sz="1600" b="1" spc="133" dirty="0">
                <a:ln w="3175">
                  <a:noFill/>
                  <a:prstDash val="dash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每学期选课</a:t>
            </a:r>
            <a:r>
              <a:rPr lang="zh-CN" altLang="en-US" sz="1600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前，根据本专业毕业学分要求，</a:t>
            </a:r>
            <a:endParaRPr lang="zh-CN" altLang="en-US" sz="1600" spc="133" dirty="0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fontAlgn="ctr">
              <a:lnSpc>
                <a:spcPct val="130000"/>
              </a:lnSpc>
              <a:spcBef>
                <a:spcPts val="1335"/>
              </a:spcBef>
              <a:buSzPct val="100000"/>
              <a:buFont typeface="Wingdings" panose="05000000000000000000" charset="0"/>
            </a:pPr>
            <a:r>
              <a:rPr lang="zh-CN" altLang="en-US" sz="1600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查看本人方案完成情况——</a:t>
            </a:r>
            <a:r>
              <a:rPr lang="zh-CN" altLang="en-US" sz="1600" spc="133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做好</a:t>
            </a:r>
            <a:r>
              <a:rPr lang="zh-CN" altLang="en-US" sz="1600" b="1" spc="133" dirty="0" smtClean="0">
                <a:ln w="3175">
                  <a:noFill/>
                  <a:prstDash val="dash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学业</a:t>
            </a:r>
            <a:r>
              <a:rPr lang="zh-CN" altLang="en-US" sz="1600" b="1" spc="133" dirty="0">
                <a:ln w="3175">
                  <a:noFill/>
                  <a:prstDash val="dash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自</a:t>
            </a:r>
            <a:r>
              <a:rPr lang="zh-CN" altLang="en-US" sz="1600" b="1" spc="133" dirty="0" smtClean="0">
                <a:ln w="3175">
                  <a:noFill/>
                  <a:prstDash val="dash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审</a:t>
            </a:r>
            <a:r>
              <a:rPr lang="zh-CN" altLang="en-US" sz="1600" spc="133" dirty="0" smtClean="0">
                <a:ln w="3175">
                  <a:noFill/>
                  <a:prstDash val="dash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工作</a:t>
            </a:r>
            <a:r>
              <a:rPr lang="zh-CN" altLang="en-US" sz="1600" spc="133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endParaRPr lang="zh-CN" altLang="en-US" sz="1600" spc="133" dirty="0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fontAlgn="ctr">
              <a:lnSpc>
                <a:spcPct val="130000"/>
              </a:lnSpc>
              <a:spcBef>
                <a:spcPts val="1335"/>
              </a:spcBef>
              <a:buSzPct val="100000"/>
              <a:buFont typeface="Wingdings" panose="05000000000000000000" charset="0"/>
            </a:pPr>
            <a:r>
              <a:rPr lang="zh-CN" altLang="en-US" sz="1600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以便</a:t>
            </a:r>
            <a:r>
              <a:rPr lang="zh-CN" altLang="en-US" sz="1600" b="1" spc="133" dirty="0">
                <a:ln w="3175">
                  <a:noFill/>
                  <a:prstDash val="dash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合理选课</a:t>
            </a:r>
            <a:r>
              <a:rPr lang="zh-CN" altLang="en-US" sz="1600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，及时调整学业状态。</a:t>
            </a:r>
            <a:endParaRPr lang="zh-CN" altLang="en-US" sz="1600" spc="133" dirty="0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832971" y="1474047"/>
            <a:ext cx="1828800" cy="406400"/>
          </a:xfrm>
          <a:prstGeom prst="rect">
            <a:avLst/>
          </a:prstGeom>
          <a:solidFill>
            <a:srgbClr val="00206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665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例：某专业</a:t>
            </a:r>
            <a:endParaRPr lang="zh-CN" altLang="en-US" sz="2665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9940" name="Picture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28171" y="2083647"/>
            <a:ext cx="10363200" cy="19304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4586288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3" name="矩形 2"/>
          <p:cNvSpPr/>
          <p:nvPr/>
        </p:nvSpPr>
        <p:spPr>
          <a:xfrm>
            <a:off x="1616075" y="2140160"/>
            <a:ext cx="3200400" cy="250507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0243" name="文本框 3"/>
          <p:cNvSpPr txBox="1"/>
          <p:nvPr/>
        </p:nvSpPr>
        <p:spPr>
          <a:xfrm>
            <a:off x="2098675" y="2691449"/>
            <a:ext cx="1963739" cy="144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zh-CN" sz="8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8800" b="1" dirty="0">
              <a:solidFill>
                <a:srgbClr val="123F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4586288" y="2140160"/>
            <a:ext cx="6641489" cy="3468688"/>
          </a:xfrm>
          <a:custGeom>
            <a:avLst/>
            <a:gdLst>
              <a:gd name="connsiteX0" fmla="*/ 10391 w 4468091"/>
              <a:gd name="connsiteY0" fmla="*/ 0 h 3449782"/>
              <a:gd name="connsiteX1" fmla="*/ 4468091 w 4468091"/>
              <a:gd name="connsiteY1" fmla="*/ 0 h 3449782"/>
              <a:gd name="connsiteX2" fmla="*/ 4468091 w 4468091"/>
              <a:gd name="connsiteY2" fmla="*/ 3449782 h 3449782"/>
              <a:gd name="connsiteX3" fmla="*/ 0 w 4468091"/>
              <a:gd name="connsiteY3" fmla="*/ 3449782 h 3449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8091" h="3449782">
                <a:moveTo>
                  <a:pt x="10391" y="0"/>
                </a:moveTo>
                <a:lnTo>
                  <a:pt x="4468091" y="0"/>
                </a:lnTo>
                <a:lnTo>
                  <a:pt x="4468091" y="3449782"/>
                </a:lnTo>
                <a:lnTo>
                  <a:pt x="0" y="3449782"/>
                </a:lnTo>
              </a:path>
            </a:pathLst>
          </a:custGeom>
          <a:noFill/>
          <a:ln>
            <a:solidFill>
              <a:srgbClr val="123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0245" name="文本框 6"/>
          <p:cNvSpPr txBox="1"/>
          <p:nvPr/>
        </p:nvSpPr>
        <p:spPr>
          <a:xfrm>
            <a:off x="4586288" y="2900467"/>
            <a:ext cx="6641489" cy="95404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3735" dirty="0" smtClean="0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《</a:t>
            </a:r>
            <a:r>
              <a:rPr lang="zh-CN" altLang="en-US" sz="3735" dirty="0" smtClean="0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本科生学籍管理条例</a:t>
            </a:r>
            <a:r>
              <a:rPr lang="en-US" altLang="zh-CN" sz="3735" dirty="0" smtClean="0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》</a:t>
            </a:r>
            <a:r>
              <a:rPr lang="zh-CN" altLang="en-US" sz="3735" dirty="0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概要</a:t>
            </a:r>
            <a:endParaRPr lang="zh-CN" altLang="en-US" sz="3735" dirty="0">
              <a:solidFill>
                <a:srgbClr val="00206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2635" cy="97155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buSzPct val="100000"/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  </a:t>
            </a: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《</a:t>
            </a: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上海海洋大学本科生学籍管理条例</a:t>
            </a: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》</a:t>
            </a:r>
            <a:endParaRPr lang="zh-CN" altLang="en-US" sz="26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</a:endParaRPr>
          </a:p>
        </p:txBody>
      </p:sp>
      <p:sp>
        <p:nvSpPr>
          <p:cNvPr id="2" name="Rectangle 3"/>
          <p:cNvSpPr>
            <a:spLocks noGrp="1"/>
          </p:cNvSpPr>
          <p:nvPr/>
        </p:nvSpPr>
        <p:spPr>
          <a:xfrm>
            <a:off x="1219200" y="1220470"/>
            <a:ext cx="9058275" cy="5334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55" tIns="45727" rIns="91455" bIns="45727" anchor="t" anchorCtr="0">
            <a:normAutofit fontScale="90000" lnSpcReduction="10000"/>
          </a:bodyPr>
          <a:lstStyle>
            <a:lvl1pPr marL="257175" indent="-257175" algn="l" rtl="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1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530" indent="-214630" algn="l" rtl="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57250" indent="-171450" algn="l" rtl="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Char char="•"/>
              <a:defRPr sz="1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00150" indent="-171450" algn="l" rtl="0" eaLnBrk="0" fontAlgn="base" hangingPunct="0">
              <a:spcBef>
                <a:spcPct val="15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543050" indent="-171450" algn="l" rtl="0" eaLnBrk="0" fontAlgn="base" hangingPunct="0">
              <a:spcBef>
                <a:spcPct val="15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886585" indent="-171450" algn="l" rtl="0" fontAlgn="base">
              <a:spcBef>
                <a:spcPct val="15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229485" indent="-171450" algn="l" rtl="0" fontAlgn="base">
              <a:spcBef>
                <a:spcPct val="15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572385" indent="-171450" algn="l" rtl="0" fontAlgn="base">
              <a:spcBef>
                <a:spcPct val="15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915285" indent="-171450" algn="l" rtl="0" fontAlgn="base">
              <a:spcBef>
                <a:spcPct val="15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eaLnBrk="1" hangingPunct="1">
              <a:buClrTx/>
              <a:buNone/>
              <a:defRPr/>
            </a:pPr>
            <a:r>
              <a:rPr lang="zh-CN" altLang="en-US" sz="2400" b="0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  <a:cs typeface="微软雅黑" panose="020B0503020204020204" pitchFamily="34" charset="-122"/>
                <a:sym typeface="+mn-ea"/>
              </a:rPr>
              <a:t>根据《普通高等学校学生管理规定》（教育部41号令</a:t>
            </a:r>
            <a:r>
              <a:rPr lang="zh-CN" altLang="en-US" sz="2400" b="0" spc="133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  <a:cs typeface="微软雅黑" panose="020B0503020204020204" pitchFamily="34" charset="-122"/>
                <a:sym typeface="+mn-ea"/>
              </a:rPr>
              <a:t>），</a:t>
            </a:r>
            <a:endParaRPr lang="en-US" altLang="zh-CN" sz="2400" b="0" spc="133" dirty="0" smtClean="0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  <a:cs typeface="微软雅黑" panose="020B0503020204020204" pitchFamily="34" charset="-122"/>
              <a:sym typeface="+mn-ea"/>
            </a:endParaRPr>
          </a:p>
          <a:p>
            <a:pPr marL="0" eaLnBrk="1" hangingPunct="1">
              <a:buClrTx/>
              <a:buNone/>
              <a:defRPr/>
            </a:pPr>
            <a:r>
              <a:rPr lang="zh-CN" altLang="en-US" sz="2400" b="0" spc="133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  <a:cs typeface="微软雅黑" panose="020B0503020204020204" pitchFamily="34" charset="-122"/>
                <a:sym typeface="+mn-ea"/>
              </a:rPr>
              <a:t>结合</a:t>
            </a:r>
            <a:r>
              <a:rPr lang="zh-CN" altLang="en-US" sz="2400" b="0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  <a:cs typeface="微软雅黑" panose="020B0503020204020204" pitchFamily="34" charset="-122"/>
                <a:sym typeface="+mn-ea"/>
              </a:rPr>
              <a:t>学校实际所制定，是</a:t>
            </a:r>
            <a:r>
              <a:rPr lang="zh-CN" altLang="en-US" sz="2400" spc="133" dirty="0">
                <a:ln w="3175">
                  <a:noFill/>
                  <a:prstDash val="dash"/>
                </a:ln>
                <a:solidFill>
                  <a:srgbClr val="FF0000"/>
                </a:solidFill>
                <a:latin typeface="汉仪文黑-75简" panose="00020600040101010101" charset="-122"/>
                <a:ea typeface="汉仪文黑-55简" panose="00020600040101010101" charset="-122"/>
                <a:cs typeface="微软雅黑" panose="020B0503020204020204" pitchFamily="34" charset="-122"/>
                <a:sym typeface="+mn-ea"/>
              </a:rPr>
              <a:t>本科生学籍管理的依据文本</a:t>
            </a:r>
            <a:r>
              <a:rPr lang="zh-CN" altLang="en-US" sz="2400" b="0" spc="133" dirty="0">
                <a:ln w="3175">
                  <a:noFill/>
                  <a:prstDash val="dash"/>
                </a:ln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  <a:cs typeface="微软雅黑" panose="020B0503020204020204" pitchFamily="34" charset="-122"/>
                <a:sym typeface="+mn-ea"/>
              </a:rPr>
              <a:t>。</a:t>
            </a:r>
            <a:endParaRPr lang="zh-CN" altLang="en-US" sz="2400" b="0" spc="133" dirty="0">
              <a:ln w="3175">
                <a:noFill/>
                <a:prstDash val="dash"/>
              </a:ln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  <a:cs typeface="微软雅黑" panose="020B0503020204020204" pitchFamily="34" charset="-122"/>
              <a:sym typeface="+mn-ea"/>
            </a:endParaRPr>
          </a:p>
          <a:p>
            <a:pPr marL="0" eaLnBrk="1" hangingPunct="1">
              <a:buClrTx/>
              <a:buNone/>
              <a:defRPr/>
            </a:pPr>
            <a:endParaRPr lang="zh-CN" altLang="en-US" sz="2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eaLnBrk="1" hangingPunct="1">
              <a:buClrTx/>
              <a:buNone/>
              <a:defRPr/>
            </a:pPr>
            <a:r>
              <a:rPr lang="zh-CN" altLang="en-US" sz="2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第一章  入学与注册</a:t>
            </a:r>
            <a:endParaRPr lang="zh-CN" altLang="en-US" sz="2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eaLnBrk="1" hangingPunct="1">
              <a:buClrTx/>
              <a:buNone/>
              <a:defRPr/>
            </a:pPr>
            <a:r>
              <a:rPr lang="zh-CN" altLang="en-US" sz="2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  学制与学习年限</a:t>
            </a:r>
            <a:endParaRPr lang="zh-CN" altLang="en-US" sz="2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eaLnBrk="1" hangingPunct="1">
              <a:buClrTx/>
              <a:buNone/>
              <a:defRPr/>
            </a:pPr>
            <a:r>
              <a:rPr lang="zh-CN" altLang="en-US" sz="2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第三章  选课与听课</a:t>
            </a:r>
            <a:endParaRPr lang="zh-CN" altLang="en-US" sz="2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eaLnBrk="1" hangingPunct="1">
              <a:buClrTx/>
              <a:buNone/>
              <a:defRPr/>
            </a:pPr>
            <a:r>
              <a:rPr lang="zh-CN" altLang="en-US" sz="2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第四章  考核与成绩记载</a:t>
            </a:r>
            <a:endParaRPr lang="zh-CN" altLang="en-US" sz="2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eaLnBrk="1" hangingPunct="1">
              <a:buClrTx/>
              <a:buNone/>
              <a:defRPr/>
            </a:pPr>
            <a:r>
              <a:rPr lang="zh-CN" altLang="en-US" sz="2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第五章  免听与免修</a:t>
            </a:r>
            <a:endParaRPr lang="zh-CN" altLang="en-US" sz="2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eaLnBrk="1" hangingPunct="1">
              <a:buClrTx/>
              <a:buNone/>
              <a:defRPr/>
            </a:pPr>
            <a:r>
              <a:rPr lang="zh-CN" altLang="en-US" sz="2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第六章  辅修</a:t>
            </a:r>
            <a:endParaRPr lang="zh-CN" altLang="en-US" sz="2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eaLnBrk="1" hangingPunct="1">
              <a:buClrTx/>
              <a:buNone/>
              <a:defRPr/>
            </a:pPr>
            <a:r>
              <a:rPr lang="zh-CN" altLang="en-US" sz="2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第七章  转专业与转学</a:t>
            </a:r>
            <a:endParaRPr lang="zh-CN" altLang="en-US" sz="2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eaLnBrk="1" hangingPunct="1">
              <a:buClrTx/>
              <a:buNone/>
              <a:defRPr/>
            </a:pPr>
            <a:r>
              <a:rPr lang="zh-CN" altLang="en-US" sz="2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第八章  保留学籍、休学与复学</a:t>
            </a:r>
            <a:endParaRPr lang="zh-CN" altLang="en-US" sz="2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eaLnBrk="1" hangingPunct="1">
              <a:buClrTx/>
              <a:buNone/>
              <a:defRPr/>
            </a:pPr>
            <a:r>
              <a:rPr lang="zh-CN" altLang="en-US" sz="2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第九章  学业警告、试读与退学</a:t>
            </a:r>
            <a:endParaRPr lang="zh-CN" altLang="en-US" sz="2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eaLnBrk="1" hangingPunct="1">
              <a:buClrTx/>
              <a:buNone/>
              <a:defRPr/>
            </a:pPr>
            <a:r>
              <a:rPr lang="zh-CN" altLang="en-US" sz="2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第十章  毕业与结业</a:t>
            </a:r>
            <a:endParaRPr lang="zh-CN" altLang="en-US" sz="2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eaLnBrk="1" hangingPunct="1">
              <a:buClrTx/>
              <a:buNone/>
              <a:defRPr/>
            </a:pPr>
            <a:r>
              <a:rPr lang="zh-CN" altLang="en-US" sz="2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第十一章 学业证书管理</a:t>
            </a:r>
            <a:endParaRPr lang="zh-CN" altLang="en-US" sz="2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eaLnBrk="1" hangingPunct="1">
              <a:buClrTx/>
              <a:buNone/>
              <a:defRPr/>
            </a:pPr>
            <a:r>
              <a:rPr lang="zh-CN" altLang="en-US" sz="2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第十二章 附则</a:t>
            </a:r>
            <a:endParaRPr lang="zh-CN" altLang="en-US" sz="2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zh-CN" altLang="en-US" sz="2500" dirty="0">
              <a:solidFill>
                <a:srgbClr val="000000"/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3" name="AutoShap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579434" y="3469516"/>
            <a:ext cx="4147820" cy="1764453"/>
          </a:xfrm>
          <a:prstGeom prst="cloudCallout">
            <a:avLst>
              <a:gd name="adj1" fmla="val -15163"/>
              <a:gd name="adj2" fmla="val -110777"/>
            </a:avLst>
          </a:prstGeom>
          <a:solidFill>
            <a:srgbClr val="FFFF00"/>
          </a:solidFill>
          <a:ln w="9525">
            <a:solidFill>
              <a:schemeClr val="folHlink"/>
            </a:solidFill>
            <a:round/>
          </a:ln>
          <a:effectLst/>
        </p:spPr>
        <p:txBody>
          <a:bodyPr lIns="0" rIns="0" anchor="ctr">
            <a:normAutofit fontScale="97500" lnSpcReduction="10000"/>
          </a:bodyPr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3600" b="1" dirty="0">
                <a:solidFill>
                  <a:srgbClr val="FF0000"/>
                </a:solidFill>
                <a:latin typeface="汉仪文黑-75简" panose="00020600040101010101" charset="-122"/>
                <a:ea typeface="汉仪文黑-55简" panose="00020600040101010101" charset="-122"/>
              </a:rPr>
              <a:t>请同学们务必认真阅读</a:t>
            </a:r>
            <a:endParaRPr kumimoji="1" lang="zh-CN" altLang="en-US" sz="3600" b="1" dirty="0">
              <a:solidFill>
                <a:srgbClr val="FF0000"/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1365" cy="95313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 lvl="0" algn="l">
              <a:lnSpc>
                <a:spcPct val="100000"/>
              </a:lnSpc>
              <a:buClrTx/>
              <a:buSzTx/>
              <a:buFontTx/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  上海市东北片高校跨校辅修专业——每年5月份左右报名</a:t>
            </a:r>
            <a:endParaRPr lang="en-US" altLang="zh-CN" sz="26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  <a:sym typeface="+mn-ea"/>
            </a:endParaRP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97552" y="1165135"/>
            <a:ext cx="5033681" cy="1025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3011" name="TextBox 6"/>
          <p:cNvSpPr txBox="1"/>
          <p:nvPr/>
        </p:nvSpPr>
        <p:spPr>
          <a:xfrm>
            <a:off x="405130" y="1140460"/>
            <a:ext cx="664908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 dirty="0" smtClean="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关注http://www.kxxfx.shec.edu.cn</a:t>
            </a:r>
            <a:endParaRPr lang="zh-CN" altLang="en-US" sz="3200" b="1" dirty="0" smtClean="0">
              <a:solidFill>
                <a:srgbClr val="3333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092" y="3939988"/>
            <a:ext cx="3350684" cy="719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735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6669" y="2518435"/>
            <a:ext cx="2070100" cy="719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矩形 13"/>
          <p:cNvSpPr/>
          <p:nvPr/>
        </p:nvSpPr>
        <p:spPr bwMode="auto">
          <a:xfrm>
            <a:off x="4391512" y="2518435"/>
            <a:ext cx="5250029" cy="71966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Overflow="overflow" horzOverflow="overflow" vert="horz" wrap="none" numCol="1" spcCol="0" rtlCol="0" fromWordArt="0" anchor="ctr" anchorCtr="0" forceAA="0" compatLnSpc="1">
            <a:noAutofit/>
          </a:bodyPr>
          <a:lstStyle/>
          <a:p>
            <a:pPr lvl="0" algn="l">
              <a:buClrTx/>
              <a:buSzTx/>
              <a:buFontTx/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辅修专业：金融学、法学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4392358" y="3940835"/>
            <a:ext cx="5249183" cy="71966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Overflow="overflow" horzOverflow="overflow" vert="horz" wrap="none" numCol="1" spcCol="0" rtlCol="0" fromWordArt="0" anchor="ctr" anchorCtr="0" forceAA="0" compatLnSpc="1">
            <a:noAutofit/>
          </a:bodyPr>
          <a:lstStyle/>
          <a:p>
            <a:pPr lvl="0" algn="l">
              <a:buClrTx/>
              <a:buSzTx/>
              <a:buFontTx/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辅修专业：日语、法语、德语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4391512" y="5410299"/>
            <a:ext cx="5250029" cy="71966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Overflow="overflow" horzOverflow="overflow" vert="horz" wrap="none" numCol="1" spcCol="0" rtlCol="0" fromWordArt="0" anchor="ctr" anchorCtr="0" forceAA="0" compatLnSpc="1">
            <a:noAutofit/>
          </a:bodyPr>
          <a:lstStyle/>
          <a:p>
            <a:pPr lvl="0" algn="l">
              <a:buClrTx/>
              <a:buSzTx/>
              <a:buFontTx/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辅修专业：法学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7353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0902" y="5362388"/>
            <a:ext cx="3346451" cy="719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6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2635" cy="94361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tIns="45720" rIns="45719" bIns="4572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 lvl="0" algn="l">
              <a:lnSpc>
                <a:spcPct val="100000"/>
              </a:lnSpc>
              <a:buClrTx/>
              <a:buSzTx/>
              <a:buFontTx/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  校内辅修专业——每年春季学期报名</a:t>
            </a:r>
            <a:endParaRPr lang="en-US" altLang="zh-CN" sz="26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4569460" y="2575297"/>
            <a:ext cx="5784427" cy="71966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辅修专业：金融学、会计学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4569459" y="3558520"/>
            <a:ext cx="5784427" cy="71966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defTabSz="1219200" fontAlgn="base"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辅修专业：英语、日语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4569460" y="4570890"/>
            <a:ext cx="5784427" cy="71966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Overflow="overflow" horzOverflow="overflow" vert="horz" wrap="none" numCol="1" spcCol="0" rtlCol="0" fromWordArt="0" anchor="ctr" anchorCtr="0" forceAA="0" compatLnSpc="1">
            <a:noAutofit/>
          </a:bodyPr>
          <a:lstStyle/>
          <a:p>
            <a:pPr lvl="0" algn="l">
              <a:buClrTx/>
              <a:buSzTx/>
              <a:buFontTx/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辅修专业：计算机科学与技术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4569460" y="5550695"/>
            <a:ext cx="5784427" cy="71966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Overflow="overflow" horzOverflow="overflow" vert="horz" wrap="none" numCol="1" spcCol="0" rtlCol="0" fromWordArt="0" anchor="ctr" anchorCtr="0" forceAA="0" compatLnSpc="1">
            <a:noAutofit/>
          </a:bodyPr>
          <a:lstStyle/>
          <a:p>
            <a:pPr lvl="0" algn="l">
              <a:buClrTx/>
              <a:buSzTx/>
              <a:buFontTx/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辅修专业：行政管理（海洋管理）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047" y="3519118"/>
            <a:ext cx="3892973" cy="826347"/>
          </a:xfrm>
          <a:prstGeom prst="rect">
            <a:avLst/>
          </a:prstGeom>
          <a:effectLst>
            <a:innerShdw blurRad="63500" dist="50800" dir="10800000">
              <a:prstClr val="black">
                <a:alpha val="50000"/>
              </a:prstClr>
            </a:inn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2530032"/>
            <a:ext cx="3893820" cy="845820"/>
          </a:xfrm>
          <a:prstGeom prst="rect">
            <a:avLst/>
          </a:prstGeom>
          <a:effectLst>
            <a:innerShdw blurRad="63500" dist="50800" dir="10800000">
              <a:prstClr val="black">
                <a:alpha val="50000"/>
              </a:prstClr>
            </a:inn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1" y="4570890"/>
            <a:ext cx="3893820" cy="719667"/>
          </a:xfrm>
          <a:prstGeom prst="rect">
            <a:avLst/>
          </a:prstGeom>
          <a:effectLst>
            <a:innerShdw blurRad="63500" dist="50800" dir="10800000">
              <a:prstClr val="black">
                <a:alpha val="50000"/>
              </a:prstClr>
            </a:inn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1" y="5515136"/>
            <a:ext cx="3893820" cy="784860"/>
          </a:xfrm>
          <a:prstGeom prst="rect">
            <a:avLst/>
          </a:prstGeom>
          <a:effectLst>
            <a:innerShdw blurRad="63500" dist="50800" dir="10800000">
              <a:prstClr val="black">
                <a:alpha val="50000"/>
              </a:prstClr>
            </a:innerShdw>
          </a:effectLst>
        </p:spPr>
      </p:pic>
      <p:pic>
        <p:nvPicPr>
          <p:cNvPr id="44044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1826" y="1290817"/>
            <a:ext cx="4551827" cy="100090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4" name="TextBox 6"/>
          <p:cNvSpPr txBox="1"/>
          <p:nvPr/>
        </p:nvSpPr>
        <p:spPr>
          <a:xfrm>
            <a:off x="404158" y="1252662"/>
            <a:ext cx="6595035" cy="107721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200" b="1" dirty="0" smtClean="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关注</a:t>
            </a:r>
            <a:endParaRPr lang="en-US" altLang="zh-CN" sz="3200" b="1" dirty="0" smtClean="0">
              <a:solidFill>
                <a:srgbClr val="3333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b="1" dirty="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</a:t>
            </a:r>
            <a:r>
              <a:rPr lang="en-US" altLang="zh-CN" sz="3200" b="1" dirty="0" smtClean="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ttp</a:t>
            </a:r>
            <a:r>
              <a:rPr lang="en-US" altLang="zh-CN" sz="3200" b="1" dirty="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://www.jwc.shou.edu.cn</a:t>
            </a:r>
            <a:endParaRPr lang="zh-CN" altLang="en-US" sz="3200" b="1" dirty="0">
              <a:solidFill>
                <a:srgbClr val="3333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7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1365" cy="94678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tIns="45720" rIns="45719" bIns="4572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 lvl="0" algn="l">
              <a:lnSpc>
                <a:spcPct val="100000"/>
              </a:lnSpc>
              <a:buClrTx/>
              <a:buSzTx/>
              <a:buFontTx/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  境内二校园交流</a:t>
            </a:r>
            <a:endParaRPr lang="en-US" altLang="zh-CN" sz="26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  <a:sym typeface="+mn-ea"/>
            </a:endParaRPr>
          </a:p>
        </p:txBody>
      </p:sp>
      <p:pic>
        <p:nvPicPr>
          <p:cNvPr id="45058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00" y="1651847"/>
            <a:ext cx="3550588" cy="908019"/>
          </a:xfrm>
          <a:prstGeom prst="rect">
            <a:avLst/>
          </a:prstGeom>
          <a:noFill/>
          <a:ln w="9525"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</p:spPr>
      </p:pic>
      <p:pic>
        <p:nvPicPr>
          <p:cNvPr id="45059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9212" y="1651847"/>
            <a:ext cx="2304972" cy="768324"/>
          </a:xfrm>
          <a:prstGeom prst="rect">
            <a:avLst/>
          </a:prstGeom>
          <a:noFill/>
          <a:ln w="9525"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</p:spPr>
      </p:pic>
      <p:pic>
        <p:nvPicPr>
          <p:cNvPr id="45060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801" y="3125047"/>
            <a:ext cx="3620435" cy="1070997"/>
          </a:xfrm>
          <a:prstGeom prst="rect">
            <a:avLst/>
          </a:prstGeom>
          <a:noFill/>
          <a:ln w="9525"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</p:spPr>
      </p:pic>
      <p:pic>
        <p:nvPicPr>
          <p:cNvPr id="45061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2565" y="3125047"/>
            <a:ext cx="4842769" cy="1070997"/>
          </a:xfrm>
          <a:prstGeom prst="rect">
            <a:avLst/>
          </a:prstGeom>
          <a:noFill/>
          <a:ln w="9525"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</p:spPr>
      </p:pic>
      <p:pic>
        <p:nvPicPr>
          <p:cNvPr id="2" name="图片 1" descr="微信图片_202209230851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2800" y="4846648"/>
            <a:ext cx="4237423" cy="1187410"/>
          </a:xfrm>
          <a:prstGeom prst="rect">
            <a:avLst/>
          </a:prstGeom>
        </p:spPr>
      </p:pic>
      <p:pic>
        <p:nvPicPr>
          <p:cNvPr id="3" name="图片 2" descr="微信图片_2022092308514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52565" y="4846648"/>
            <a:ext cx="3655359" cy="908019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1365" cy="95313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buSzPct val="100000"/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  </a:t>
            </a: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境外合作高校</a:t>
            </a:r>
            <a:r>
              <a:rPr lang="en-US" altLang="zh-CN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——</a:t>
            </a:r>
            <a:r>
              <a:rPr lang="zh-CN" altLang="en-US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面向全校</a:t>
            </a: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学生（可互认学分）</a:t>
            </a:r>
            <a:endParaRPr lang="zh-CN" altLang="en-US" sz="26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521228" y="1549895"/>
          <a:ext cx="11148907" cy="4793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48907"/>
              </a:tblGrid>
              <a:tr h="4680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0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1920" marR="121920" marT="60960" marB="60960">
                    <a:solidFill>
                      <a:srgbClr val="FFFFFF"/>
                    </a:solidFill>
                  </a:tcPr>
                </a:tc>
              </a:tr>
              <a:tr h="8191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b="1" dirty="0" smtClean="0">
                          <a:solidFill>
                            <a:srgbClr val="3333F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澳大利亚：</a:t>
                      </a:r>
                      <a:endParaRPr lang="zh-CN" altLang="en-US" sz="2000" b="1" dirty="0" smtClean="0">
                        <a:solidFill>
                          <a:srgbClr val="3333F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塔斯马亚大学</a:t>
                      </a:r>
                      <a:endParaRPr lang="zh-CN" altLang="en-US" sz="20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1920" marR="121920" marT="60960" marB="60960"/>
                </a:tc>
              </a:tr>
              <a:tr h="9621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b="1" kern="1200" dirty="0" smtClean="0">
                          <a:solidFill>
                            <a:srgbClr val="3333F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日本：</a:t>
                      </a:r>
                      <a:endParaRPr lang="zh-CN" altLang="en-US" sz="2000" b="1" kern="1200" dirty="0" smtClean="0">
                        <a:solidFill>
                          <a:srgbClr val="3333F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b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北海道大学、 </a:t>
                      </a:r>
                      <a:r>
                        <a:rPr lang="zh-CN" altLang="en-US" sz="2000" b="0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岩手大学、 东北大学、 东京海洋大学、 三重大学、 高知大学</a:t>
                      </a:r>
                      <a:endParaRPr lang="zh-CN" altLang="en-US" sz="2000" b="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1920" marR="121920" marT="60960" marB="60960">
                    <a:solidFill>
                      <a:srgbClr val="FFFFFF"/>
                    </a:solidFill>
                  </a:tcPr>
                </a:tc>
              </a:tr>
              <a:tr h="8191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b="1" kern="1200" dirty="0" smtClean="0">
                          <a:solidFill>
                            <a:srgbClr val="3333F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台湾：</a:t>
                      </a:r>
                      <a:endParaRPr lang="en-US" altLang="zh-CN" sz="2000" b="1" kern="1200" dirty="0" smtClean="0">
                        <a:solidFill>
                          <a:srgbClr val="3333F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0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zh-CN" altLang="en-US" sz="2000" b="0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海洋大学、 澎湖科技大学、 高雄科技大学</a:t>
                      </a:r>
                      <a:r>
                        <a:rPr lang="en-US" altLang="zh-CN" sz="2000" b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endParaRPr lang="zh-CN" altLang="en-US" sz="20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1920" marR="121920" marT="60960" marB="60960"/>
                </a:tc>
              </a:tr>
              <a:tr h="9057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b="1" kern="1200" dirty="0" smtClean="0">
                          <a:solidFill>
                            <a:srgbClr val="3333F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韩国：</a:t>
                      </a:r>
                      <a:endParaRPr lang="en-US" altLang="zh-CN" sz="2000" b="1" kern="1200" dirty="0" smtClean="0">
                        <a:solidFill>
                          <a:srgbClr val="3333F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0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zh-CN" altLang="en-US" sz="2000" b="0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海洋海事大学、 仁荷大学、 釜庆大学、东亚大学、翰林大学、明知大学、祥明大学</a:t>
                      </a:r>
                      <a:endParaRPr lang="zh-CN" altLang="en-US" sz="2000" b="0" kern="12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1920" marR="121920" marT="60960" marB="60960">
                    <a:solidFill>
                      <a:srgbClr val="FFFFFF"/>
                    </a:solidFill>
                  </a:tcPr>
                </a:tc>
              </a:tr>
              <a:tr h="8191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b="1" kern="1200" dirty="0" smtClean="0">
                          <a:solidFill>
                            <a:srgbClr val="3333F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欧盟：</a:t>
                      </a:r>
                      <a:endParaRPr lang="en-US" altLang="zh-CN" sz="2000" b="1" kern="1200" dirty="0" smtClean="0">
                        <a:solidFill>
                          <a:srgbClr val="3333F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  Erasmus+</a:t>
                      </a:r>
                      <a:endParaRPr lang="zh-CN" altLang="en-US" sz="20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1920" marR="121920" marT="60960" marB="60960"/>
                </a:tc>
              </a:tr>
            </a:tbl>
          </a:graphicData>
        </a:graphic>
      </p:graphicFrame>
      <p:sp>
        <p:nvSpPr>
          <p:cNvPr id="11" name="Title 6"/>
          <p:cNvSpPr txBox="1"/>
          <p:nvPr>
            <p:custDataLst>
              <p:tags r:id="rId3"/>
            </p:custDataLst>
          </p:nvPr>
        </p:nvSpPr>
        <p:spPr>
          <a:xfrm>
            <a:off x="521228" y="1082038"/>
            <a:ext cx="8652087" cy="763693"/>
          </a:xfrm>
          <a:prstGeom prst="rect">
            <a:avLst/>
          </a:prstGeom>
          <a:solidFill>
            <a:srgbClr val="FFFF00"/>
          </a:solidFill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indent="-381000" algn="ctr" fontAlgn="ctr">
              <a:lnSpc>
                <a:spcPct val="130000"/>
              </a:lnSpc>
              <a:spcBef>
                <a:spcPts val="1335"/>
              </a:spcBef>
              <a:buSzPct val="100000"/>
            </a:pPr>
            <a:r>
              <a:rPr lang="zh-CN" altLang="en-US" sz="2000" b="1" spc="133" dirty="0" smtClean="0">
                <a:ln w="3175">
                  <a:noFill/>
                  <a:prstDash val="dash"/>
                </a:ln>
                <a:solidFill>
                  <a:srgbClr val="FF0000"/>
                </a:solidFill>
                <a:latin typeface="汉仪文黑-75简" panose="00020600040101010101" charset="-122"/>
                <a:ea typeface="汉仪文黑-55简" panose="00020600040101010101" charset="-122"/>
                <a:cs typeface="微软雅黑" panose="020B0503020204020204" pitchFamily="34" charset="-122"/>
              </a:rPr>
              <a:t>学好</a:t>
            </a:r>
            <a:r>
              <a:rPr lang="zh-CN" altLang="en-US" sz="2000" b="1" spc="133" dirty="0">
                <a:ln w="3175">
                  <a:noFill/>
                  <a:prstDash val="dash"/>
                </a:ln>
                <a:solidFill>
                  <a:srgbClr val="FF0000"/>
                </a:solidFill>
                <a:latin typeface="汉仪文黑-75简" panose="00020600040101010101" charset="-122"/>
                <a:ea typeface="汉仪文黑-55简" panose="00020600040101010101" charset="-122"/>
                <a:cs typeface="微软雅黑" panose="020B0503020204020204" pitchFamily="34" charset="-122"/>
              </a:rPr>
              <a:t>语言（英语、日语、韩语），考取相关的证书，尽早做准备</a:t>
            </a:r>
            <a:endParaRPr lang="zh-CN" altLang="en-US" sz="2000" b="1" spc="133" dirty="0">
              <a:ln w="3175">
                <a:noFill/>
                <a:prstDash val="dash"/>
              </a:ln>
              <a:solidFill>
                <a:srgbClr val="FF0000"/>
              </a:solidFill>
              <a:latin typeface="汉仪文黑-75简" panose="00020600040101010101" charset="-122"/>
              <a:ea typeface="汉仪文黑-55简" panose="00020600040101010101" charset="-122"/>
              <a:cs typeface="微软雅黑" panose="020B0503020204020204" pitchFamily="34" charset="-122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1365" cy="95313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buSzPct val="100000"/>
            </a:pPr>
            <a:r>
              <a:rPr lang="en-US" altLang="zh-CN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  </a:t>
            </a: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教学问题未</a:t>
            </a: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尽事宜，</a:t>
            </a:r>
            <a:r>
              <a:rPr lang="zh-CN" altLang="en-US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请</a:t>
            </a: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咨询各学院</a:t>
            </a:r>
            <a:endParaRPr lang="zh-CN" altLang="en-US" sz="26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219200" y="1439334"/>
          <a:ext cx="9160933" cy="4842932"/>
        </p:xfrm>
        <a:graphic>
          <a:graphicData uri="http://schemas.openxmlformats.org/drawingml/2006/table">
            <a:tbl>
              <a:tblPr/>
              <a:tblGrid>
                <a:gridCol w="2468880"/>
                <a:gridCol w="3781213"/>
                <a:gridCol w="2910840"/>
              </a:tblGrid>
              <a:tr h="492760"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2100" b="1" spc="120" dirty="0">
                          <a:solidFill>
                            <a:srgbClr val="FFFFF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学院</a:t>
                      </a:r>
                      <a:endParaRPr lang="zh-CN" sz="2100" b="1" spc="120" dirty="0">
                        <a:solidFill>
                          <a:srgbClr val="FFFFF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19050" cap="rnd">
                      <a:solidFill>
                        <a:srgbClr val="4A626E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dot"/>
                    </a:lnR>
                    <a:lnT w="19050" cap="rnd">
                      <a:solidFill>
                        <a:srgbClr val="4A626E"/>
                      </a:solidFill>
                      <a:prstDash val="solid"/>
                    </a:lnT>
                    <a:lnB w="19050">
                      <a:solidFill>
                        <a:srgbClr val="4A626E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2100" b="1" spc="120" dirty="0">
                          <a:solidFill>
                            <a:srgbClr val="FFFFF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教务办公室</a:t>
                      </a:r>
                      <a:endParaRPr lang="zh-CN" sz="2100" b="1" spc="120" dirty="0">
                        <a:solidFill>
                          <a:srgbClr val="FFFFF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3175">
                      <a:solidFill>
                        <a:srgbClr val="FFFFFF"/>
                      </a:solidFill>
                      <a:prstDash val="dot"/>
                    </a:lnL>
                    <a:lnR w="3175">
                      <a:solidFill>
                        <a:srgbClr val="FFFFFF"/>
                      </a:solidFill>
                      <a:prstDash val="dot"/>
                    </a:lnR>
                    <a:lnT w="19050" cap="rnd">
                      <a:solidFill>
                        <a:srgbClr val="4A626E"/>
                      </a:solidFill>
                      <a:prstDash val="solid"/>
                    </a:lnT>
                    <a:lnB w="19050">
                      <a:solidFill>
                        <a:srgbClr val="4A626E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2100" b="1" spc="120" dirty="0">
                          <a:solidFill>
                            <a:srgbClr val="FFFFF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电话</a:t>
                      </a:r>
                      <a:endParaRPr lang="zh-CN" sz="2100" b="1" spc="120" dirty="0">
                        <a:solidFill>
                          <a:srgbClr val="FFFFF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3175">
                      <a:solidFill>
                        <a:srgbClr val="FFFFFF"/>
                      </a:solidFill>
                      <a:prstDash val="dot"/>
                    </a:lnL>
                    <a:lnR w="19050" cap="rnd">
                      <a:solidFill>
                        <a:srgbClr val="4A626E"/>
                      </a:solidFill>
                      <a:prstDash val="solid"/>
                    </a:lnR>
                    <a:lnT w="19050" cap="rnd">
                      <a:solidFill>
                        <a:srgbClr val="4A626E"/>
                      </a:solidFill>
                      <a:prstDash val="solid"/>
                    </a:lnT>
                    <a:lnB w="19050">
                      <a:solidFill>
                        <a:srgbClr val="4A626E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36033"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生命</a:t>
                      </a:r>
                      <a:endParaRPr 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19050" cap="rnd">
                      <a:solidFill>
                        <a:srgbClr val="4A626E"/>
                      </a:solidFill>
                      <a:prstDash val="solid"/>
                    </a:lnL>
                    <a:lnR w="3175">
                      <a:solidFill>
                        <a:srgbClr val="4A626E"/>
                      </a:solidFill>
                      <a:prstDash val="dot"/>
                    </a:lnR>
                    <a:lnT w="19050">
                      <a:solidFill>
                        <a:srgbClr val="4A626E"/>
                      </a:solidFill>
                      <a:prstDash val="solid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生命</a:t>
                      </a:r>
                      <a:r>
                        <a:rPr lang="en-US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B105-2</a:t>
                      </a:r>
                      <a:endParaRPr lang="en-US" alt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3175">
                      <a:solidFill>
                        <a:srgbClr val="4A626E"/>
                      </a:solidFill>
                      <a:prstDash val="dot"/>
                    </a:lnL>
                    <a:lnR w="3175">
                      <a:solidFill>
                        <a:srgbClr val="4A626E"/>
                      </a:solidFill>
                      <a:prstDash val="dot"/>
                    </a:lnR>
                    <a:lnT w="19050">
                      <a:solidFill>
                        <a:srgbClr val="4A626E"/>
                      </a:solidFill>
                      <a:prstDash val="solid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61900406</a:t>
                      </a:r>
                      <a:endParaRPr lang="en-US" alt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3175">
                      <a:solidFill>
                        <a:srgbClr val="4A626E"/>
                      </a:solidFill>
                      <a:prstDash val="dot"/>
                    </a:lnL>
                    <a:lnR w="19050" cap="rnd">
                      <a:solidFill>
                        <a:srgbClr val="4A626E"/>
                      </a:solidFill>
                      <a:prstDash val="solid"/>
                    </a:lnR>
                    <a:lnT w="19050">
                      <a:solidFill>
                        <a:srgbClr val="4A626E"/>
                      </a:solidFill>
                      <a:prstDash val="solid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34340"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海洋</a:t>
                      </a:r>
                      <a:endParaRPr 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19050" cap="rnd">
                      <a:solidFill>
                        <a:srgbClr val="4A626E"/>
                      </a:solidFill>
                      <a:prstDash val="solid"/>
                    </a:lnL>
                    <a:lnR w="3175">
                      <a:solidFill>
                        <a:srgbClr val="4A626E"/>
                      </a:solidFill>
                      <a:prstDash val="dot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海洋</a:t>
                      </a:r>
                      <a:r>
                        <a:rPr lang="zh-CN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333</a:t>
                      </a:r>
                      <a:endParaRPr lang="zh-CN" alt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3175">
                      <a:solidFill>
                        <a:srgbClr val="4A626E"/>
                      </a:solidFill>
                      <a:prstDash val="dot"/>
                    </a:lnL>
                    <a:lnR w="3175">
                      <a:solidFill>
                        <a:srgbClr val="4A626E"/>
                      </a:solidFill>
                      <a:prstDash val="dot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61903812</a:t>
                      </a:r>
                      <a:endParaRPr lang="en-US" alt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3175">
                      <a:solidFill>
                        <a:srgbClr val="4A626E"/>
                      </a:solidFill>
                      <a:prstDash val="dot"/>
                    </a:lnL>
                    <a:lnR w="19050" cap="rnd">
                      <a:solidFill>
                        <a:srgbClr val="4A626E"/>
                      </a:solidFill>
                      <a:prstDash val="solid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36033"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食品</a:t>
                      </a:r>
                      <a:endParaRPr 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19050" cap="rnd">
                      <a:solidFill>
                        <a:srgbClr val="4A626E"/>
                      </a:solidFill>
                      <a:prstDash val="solid"/>
                    </a:lnL>
                    <a:lnR w="3175">
                      <a:solidFill>
                        <a:srgbClr val="4A626E"/>
                      </a:solidFill>
                      <a:prstDash val="dot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食品</a:t>
                      </a:r>
                      <a:r>
                        <a:rPr lang="zh-CN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</a:t>
                      </a:r>
                      <a:r>
                        <a:rPr lang="en-US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0</a:t>
                      </a:r>
                      <a:r>
                        <a:rPr lang="zh-CN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3</a:t>
                      </a:r>
                      <a:endParaRPr lang="zh-CN" alt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3175">
                      <a:solidFill>
                        <a:srgbClr val="4A626E"/>
                      </a:solidFill>
                      <a:prstDash val="dot"/>
                    </a:lnL>
                    <a:lnR w="3175">
                      <a:solidFill>
                        <a:srgbClr val="4A626E"/>
                      </a:solidFill>
                      <a:prstDash val="dot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61900367</a:t>
                      </a:r>
                      <a:endParaRPr lang="en-US" alt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3175">
                      <a:solidFill>
                        <a:srgbClr val="4A626E"/>
                      </a:solidFill>
                      <a:prstDash val="dot"/>
                    </a:lnL>
                    <a:lnR w="19050" cap="rnd">
                      <a:solidFill>
                        <a:srgbClr val="4A626E"/>
                      </a:solidFill>
                      <a:prstDash val="solid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34340"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生态环境</a:t>
                      </a:r>
                      <a:endParaRPr lang="zh-CN" altLang="en-US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19050" cap="rnd">
                      <a:solidFill>
                        <a:srgbClr val="4A626E"/>
                      </a:solidFill>
                      <a:prstDash val="solid"/>
                    </a:lnL>
                    <a:lnR w="3175">
                      <a:solidFill>
                        <a:srgbClr val="4A626E"/>
                      </a:solidFill>
                      <a:prstDash val="dot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海洋楼</a:t>
                      </a:r>
                      <a:r>
                        <a:rPr lang="en-US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B306</a:t>
                      </a:r>
                      <a:endParaRPr lang="en-US" alt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3175">
                      <a:solidFill>
                        <a:srgbClr val="4A626E"/>
                      </a:solidFill>
                      <a:prstDash val="dot"/>
                    </a:lnL>
                    <a:lnR w="3175">
                      <a:solidFill>
                        <a:srgbClr val="4A626E"/>
                      </a:solidFill>
                      <a:prstDash val="dot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61908337</a:t>
                      </a:r>
                      <a:endParaRPr lang="en-US" alt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3175">
                      <a:solidFill>
                        <a:srgbClr val="4A626E"/>
                      </a:solidFill>
                      <a:prstDash val="dot"/>
                    </a:lnL>
                    <a:lnR w="19050" cap="rnd">
                      <a:solidFill>
                        <a:srgbClr val="4A626E"/>
                      </a:solidFill>
                      <a:prstDash val="solid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34340"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经管</a:t>
                      </a:r>
                      <a:endParaRPr 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19050" cap="rnd">
                      <a:solidFill>
                        <a:srgbClr val="4A626E"/>
                      </a:solidFill>
                      <a:prstDash val="solid"/>
                    </a:lnL>
                    <a:lnR w="3175">
                      <a:solidFill>
                        <a:srgbClr val="4A626E"/>
                      </a:solidFill>
                      <a:prstDash val="dot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经管</a:t>
                      </a:r>
                      <a:r>
                        <a:rPr lang="zh-CN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219</a:t>
                      </a:r>
                      <a:endParaRPr lang="zh-CN" alt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3175">
                      <a:solidFill>
                        <a:srgbClr val="4A626E"/>
                      </a:solidFill>
                      <a:prstDash val="dot"/>
                    </a:lnL>
                    <a:lnR w="3175">
                      <a:solidFill>
                        <a:srgbClr val="4A626E"/>
                      </a:solidFill>
                      <a:prstDash val="dot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61900862</a:t>
                      </a:r>
                      <a:endParaRPr lang="en-US" alt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3175">
                      <a:solidFill>
                        <a:srgbClr val="4A626E"/>
                      </a:solidFill>
                      <a:prstDash val="dot"/>
                    </a:lnL>
                    <a:lnR w="19050" cap="rnd">
                      <a:solidFill>
                        <a:srgbClr val="4A626E"/>
                      </a:solidFill>
                      <a:prstDash val="solid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36033"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工程</a:t>
                      </a:r>
                      <a:endParaRPr 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19050" cap="rnd">
                      <a:solidFill>
                        <a:srgbClr val="4A626E"/>
                      </a:solidFill>
                      <a:prstDash val="solid"/>
                    </a:lnL>
                    <a:lnR w="3175">
                      <a:solidFill>
                        <a:srgbClr val="4A626E"/>
                      </a:solidFill>
                      <a:prstDash val="dot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工程</a:t>
                      </a:r>
                      <a:r>
                        <a:rPr lang="zh-CN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313</a:t>
                      </a:r>
                      <a:endParaRPr lang="zh-CN" alt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3175">
                      <a:solidFill>
                        <a:srgbClr val="4A626E"/>
                      </a:solidFill>
                      <a:prstDash val="dot"/>
                    </a:lnL>
                    <a:lnR w="3175">
                      <a:solidFill>
                        <a:srgbClr val="4A626E"/>
                      </a:solidFill>
                      <a:prstDash val="dot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61900806</a:t>
                      </a:r>
                      <a:endParaRPr lang="en-US" alt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3175">
                      <a:solidFill>
                        <a:srgbClr val="4A626E"/>
                      </a:solidFill>
                      <a:prstDash val="dot"/>
                    </a:lnL>
                    <a:lnR w="19050" cap="rnd">
                      <a:solidFill>
                        <a:srgbClr val="4A626E"/>
                      </a:solidFill>
                      <a:prstDash val="solid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34340"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信息</a:t>
                      </a:r>
                      <a:endParaRPr 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19050" cap="rnd">
                      <a:solidFill>
                        <a:srgbClr val="4A626E"/>
                      </a:solidFill>
                      <a:prstDash val="solid"/>
                    </a:lnL>
                    <a:lnR w="3175">
                      <a:solidFill>
                        <a:srgbClr val="4A626E"/>
                      </a:solidFill>
                      <a:prstDash val="dot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信息</a:t>
                      </a:r>
                      <a:r>
                        <a:rPr lang="zh-CN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3</a:t>
                      </a:r>
                      <a:r>
                        <a:rPr lang="en-US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13</a:t>
                      </a:r>
                      <a:endParaRPr lang="en-US" alt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3175">
                      <a:solidFill>
                        <a:srgbClr val="4A626E"/>
                      </a:solidFill>
                      <a:prstDash val="dot"/>
                    </a:lnL>
                    <a:lnR w="3175">
                      <a:solidFill>
                        <a:srgbClr val="4A626E"/>
                      </a:solidFill>
                      <a:prstDash val="dot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61900612</a:t>
                      </a:r>
                      <a:endParaRPr lang="en-US" alt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3175">
                      <a:solidFill>
                        <a:srgbClr val="4A626E"/>
                      </a:solidFill>
                      <a:prstDash val="dot"/>
                    </a:lnL>
                    <a:lnR w="19050" cap="rnd">
                      <a:solidFill>
                        <a:srgbClr val="4A626E"/>
                      </a:solidFill>
                      <a:prstDash val="solid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34340"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文法</a:t>
                      </a:r>
                      <a:endParaRPr lang="zh-CN" altLang="en-US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19050" cap="rnd">
                      <a:solidFill>
                        <a:srgbClr val="4A626E"/>
                      </a:solidFill>
                      <a:prstDash val="solid"/>
                    </a:lnL>
                    <a:lnR w="3175">
                      <a:solidFill>
                        <a:srgbClr val="4A626E"/>
                      </a:solidFill>
                      <a:prstDash val="dot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苏友楼</a:t>
                      </a:r>
                      <a:r>
                        <a:rPr lang="en-US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301</a:t>
                      </a:r>
                      <a:endParaRPr lang="en-US" alt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3175">
                      <a:solidFill>
                        <a:srgbClr val="4A626E"/>
                      </a:solidFill>
                      <a:prstDash val="dot"/>
                    </a:lnL>
                    <a:lnR w="3175">
                      <a:solidFill>
                        <a:srgbClr val="4A626E"/>
                      </a:solidFill>
                      <a:prstDash val="dot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61900653</a:t>
                      </a:r>
                      <a:endParaRPr lang="en-US" alt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3175">
                      <a:solidFill>
                        <a:srgbClr val="4A626E"/>
                      </a:solidFill>
                      <a:prstDash val="dot"/>
                    </a:lnL>
                    <a:lnR w="19050" cap="rnd">
                      <a:solidFill>
                        <a:srgbClr val="4A626E"/>
                      </a:solidFill>
                      <a:prstDash val="solid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36033"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外语</a:t>
                      </a:r>
                      <a:endParaRPr 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19050" cap="rnd">
                      <a:solidFill>
                        <a:srgbClr val="4A626E"/>
                      </a:solidFill>
                      <a:prstDash val="solid"/>
                    </a:lnL>
                    <a:lnR w="3175">
                      <a:solidFill>
                        <a:srgbClr val="4A626E"/>
                      </a:solidFill>
                      <a:prstDash val="dot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行政楼</a:t>
                      </a:r>
                      <a:r>
                        <a:rPr lang="zh-CN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4</a:t>
                      </a:r>
                      <a:r>
                        <a:rPr lang="en-US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</a:t>
                      </a:r>
                      <a:r>
                        <a:rPr lang="zh-CN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5</a:t>
                      </a:r>
                      <a:endParaRPr lang="zh-CN" alt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3175">
                      <a:solidFill>
                        <a:srgbClr val="4A626E"/>
                      </a:solidFill>
                      <a:prstDash val="dot"/>
                    </a:lnL>
                    <a:lnR w="3175">
                      <a:solidFill>
                        <a:srgbClr val="4A626E"/>
                      </a:solidFill>
                      <a:prstDash val="dot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61900703</a:t>
                      </a:r>
                      <a:endParaRPr lang="en-US" alt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3175">
                      <a:solidFill>
                        <a:srgbClr val="4A626E"/>
                      </a:solidFill>
                      <a:prstDash val="dot"/>
                    </a:lnL>
                    <a:lnR w="19050" cap="rnd">
                      <a:solidFill>
                        <a:srgbClr val="4A626E"/>
                      </a:solidFill>
                      <a:prstDash val="solid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3175">
                      <a:solidFill>
                        <a:srgbClr val="4A626E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34340"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爱恩</a:t>
                      </a:r>
                      <a:endParaRPr lang="zh-CN" altLang="en-US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19050" cap="rnd">
                      <a:solidFill>
                        <a:srgbClr val="4A626E"/>
                      </a:solidFill>
                      <a:prstDash val="solid"/>
                    </a:lnL>
                    <a:lnR w="3175">
                      <a:solidFill>
                        <a:srgbClr val="4A626E"/>
                      </a:solidFill>
                      <a:prstDash val="dot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19050" cap="rnd">
                      <a:solidFill>
                        <a:srgbClr val="4A626E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爱恩学院</a:t>
                      </a:r>
                      <a:r>
                        <a:rPr lang="en-US" altLang="zh-CN" sz="1900" b="0" spc="12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202</a:t>
                      </a:r>
                      <a:endParaRPr lang="en-US" altLang="zh-CN" sz="1900" b="0" spc="12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3175">
                      <a:solidFill>
                        <a:srgbClr val="4A626E"/>
                      </a:solidFill>
                      <a:prstDash val="dot"/>
                    </a:lnL>
                    <a:lnR w="3175">
                      <a:solidFill>
                        <a:srgbClr val="4A626E"/>
                      </a:solidFill>
                      <a:prstDash val="dot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19050" cap="rnd">
                      <a:solidFill>
                        <a:srgbClr val="4A626E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900" b="0" spc="120" dirty="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61900793</a:t>
                      </a:r>
                      <a:endParaRPr lang="en-US" altLang="zh-CN" sz="1900" b="0" spc="120" dirty="0">
                        <a:solidFill>
                          <a:srgbClr val="40404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37067" marR="237067" marT="8467" marB="8467" anchor="ctr" horzOverflow="overflow">
                    <a:lnL w="3175">
                      <a:solidFill>
                        <a:srgbClr val="4A626E"/>
                      </a:solidFill>
                      <a:prstDash val="dot"/>
                    </a:lnL>
                    <a:lnR w="19050" cap="rnd">
                      <a:solidFill>
                        <a:srgbClr val="4A626E"/>
                      </a:solidFill>
                      <a:prstDash val="solid"/>
                    </a:lnR>
                    <a:lnT w="3175">
                      <a:solidFill>
                        <a:srgbClr val="4A626E"/>
                      </a:solidFill>
                      <a:prstDash val="dot"/>
                    </a:lnT>
                    <a:lnB w="19050" cap="rnd">
                      <a:solidFill>
                        <a:srgbClr val="4A626E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mail.shou.edu.cn/coremail/XT3/mbox/readdata.jsp?ssid=CXUuGz7CM9luByhNQ4crQpdW4RGp9FtD1EEdsSdVw4c%3d&amp;mid=1%3a1tbiAQEAClLSY%2b%2bp9QADsZ&amp;mboxa=&amp;part=3"/>
          <p:cNvPicPr>
            <a:picLocks noChangeAspect="1" noChangeArrowheads="1"/>
          </p:cNvPicPr>
          <p:nvPr/>
        </p:nvPicPr>
        <p:blipFill>
          <a:blip r:embed="rId1" cstate="print">
            <a:lum contrast="2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765"/>
            <a:ext cx="12192000" cy="1899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9" name="图片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30" b="31807"/>
          <a:stretch>
            <a:fillRect/>
          </a:stretch>
        </p:blipFill>
        <p:spPr bwMode="auto">
          <a:xfrm>
            <a:off x="0" y="1874521"/>
            <a:ext cx="12192000" cy="4232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3"/>
          <p:cNvSpPr>
            <a:spLocks noChangeArrowheads="1"/>
          </p:cNvSpPr>
          <p:nvPr/>
        </p:nvSpPr>
        <p:spPr bwMode="auto">
          <a:xfrm>
            <a:off x="0" y="6082668"/>
            <a:ext cx="12192000" cy="775587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</a:ln>
        </p:spPr>
        <p:txBody>
          <a:bodyPr wrap="square" lIns="109717" tIns="54859" rIns="109717" bIns="54859">
            <a:spAutoFit/>
          </a:bodyPr>
          <a:lstStyle/>
          <a:p>
            <a:pPr indent="424815" algn="ctr">
              <a:defRPr/>
            </a:pPr>
            <a:r>
              <a:rPr lang="zh-CN" altLang="en-US" sz="432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新起点   新</a:t>
            </a:r>
            <a:r>
              <a:rPr lang="zh-CN" altLang="en-US" sz="432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航程  祝学业进步！  </a:t>
            </a:r>
            <a:endParaRPr lang="zh-CN" altLang="en-US" sz="4320" b="1" dirty="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8255"/>
            <a:ext cx="12191365" cy="96901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tIns="45720" rIns="45719" bIns="4572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 lvl="0" algn="l">
              <a:lnSpc>
                <a:spcPct val="110000"/>
              </a:lnSpc>
              <a:buClrTx/>
              <a:buSzTx/>
              <a:buFontTx/>
            </a:pPr>
            <a:r>
              <a:rPr lang="en-US" altLang="zh-CN" sz="2660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  </a:t>
            </a:r>
            <a:r>
              <a:rPr lang="zh-CN" altLang="en-US" sz="2660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（一）大学学习过程概述</a:t>
            </a:r>
            <a:endParaRPr lang="zh-CN" altLang="en-US" sz="2660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  <a:sym typeface="+mn-ea"/>
            </a:endParaRPr>
          </a:p>
        </p:txBody>
      </p:sp>
      <p:sp>
        <p:nvSpPr>
          <p:cNvPr id="4" name="Line 3"/>
          <p:cNvSpPr/>
          <p:nvPr>
            <p:custDataLst>
              <p:tags r:id="rId2"/>
            </p:custDataLst>
          </p:nvPr>
        </p:nvSpPr>
        <p:spPr>
          <a:xfrm flipH="1">
            <a:off x="1706156" y="5374524"/>
            <a:ext cx="1908213" cy="182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" name="Line 4"/>
          <p:cNvSpPr/>
          <p:nvPr>
            <p:custDataLst>
              <p:tags r:id="rId3"/>
            </p:custDataLst>
          </p:nvPr>
        </p:nvSpPr>
        <p:spPr>
          <a:xfrm flipH="1">
            <a:off x="1706157" y="4409449"/>
            <a:ext cx="280748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" name="Line 5"/>
          <p:cNvSpPr/>
          <p:nvPr>
            <p:custDataLst>
              <p:tags r:id="rId4"/>
            </p:custDataLst>
          </p:nvPr>
        </p:nvSpPr>
        <p:spPr>
          <a:xfrm flipH="1">
            <a:off x="1706156" y="3453515"/>
            <a:ext cx="386029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" name="Line 6"/>
          <p:cNvSpPr/>
          <p:nvPr>
            <p:custDataLst>
              <p:tags r:id="rId5"/>
            </p:custDataLst>
          </p:nvPr>
        </p:nvSpPr>
        <p:spPr>
          <a:xfrm flipH="1">
            <a:off x="1706156" y="2499408"/>
            <a:ext cx="479612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" name="Line 8"/>
          <p:cNvSpPr/>
          <p:nvPr>
            <p:custDataLst>
              <p:tags r:id="rId6"/>
            </p:custDataLst>
          </p:nvPr>
        </p:nvSpPr>
        <p:spPr>
          <a:xfrm>
            <a:off x="1881624" y="1523369"/>
            <a:ext cx="0" cy="100345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</p:sp>
      <p:sp>
        <p:nvSpPr>
          <p:cNvPr id="32" name="Line 9"/>
          <p:cNvSpPr/>
          <p:nvPr>
            <p:custDataLst>
              <p:tags r:id="rId7"/>
            </p:custDataLst>
          </p:nvPr>
        </p:nvSpPr>
        <p:spPr>
          <a:xfrm>
            <a:off x="1881624" y="2526827"/>
            <a:ext cx="0" cy="94131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</p:sp>
      <p:sp>
        <p:nvSpPr>
          <p:cNvPr id="33" name="Line 10"/>
          <p:cNvSpPr/>
          <p:nvPr>
            <p:custDataLst>
              <p:tags r:id="rId8"/>
            </p:custDataLst>
          </p:nvPr>
        </p:nvSpPr>
        <p:spPr>
          <a:xfrm>
            <a:off x="1881624" y="3468139"/>
            <a:ext cx="0" cy="939484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</p:sp>
      <p:sp>
        <p:nvSpPr>
          <p:cNvPr id="34" name="Line 11"/>
          <p:cNvSpPr/>
          <p:nvPr>
            <p:custDataLst>
              <p:tags r:id="rId9"/>
            </p:custDataLst>
          </p:nvPr>
        </p:nvSpPr>
        <p:spPr>
          <a:xfrm>
            <a:off x="1881624" y="4409450"/>
            <a:ext cx="0" cy="939484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</p:sp>
      <p:sp>
        <p:nvSpPr>
          <p:cNvPr id="35" name="Text Box 12"/>
          <p:cNvSpPr txBox="1"/>
          <p:nvPr>
            <p:custDataLst>
              <p:tags r:id="rId10"/>
            </p:custDataLst>
          </p:nvPr>
        </p:nvSpPr>
        <p:spPr>
          <a:xfrm>
            <a:off x="2057092" y="1896238"/>
            <a:ext cx="1451267" cy="848921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rmAutofit/>
          </a:bodyPr>
          <a:p>
            <a:pPr eaLnBrk="0" hangingPunct="0"/>
            <a:r>
              <a:rPr lang="zh-CN" altLang="en-US" sz="20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完成学业</a:t>
            </a:r>
            <a:endParaRPr lang="zh-CN" altLang="en-US" sz="20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36" name="Text Box 13"/>
          <p:cNvSpPr txBox="1"/>
          <p:nvPr>
            <p:custDataLst>
              <p:tags r:id="rId11"/>
            </p:custDataLst>
          </p:nvPr>
        </p:nvSpPr>
        <p:spPr>
          <a:xfrm>
            <a:off x="2057092" y="2848517"/>
            <a:ext cx="1539000" cy="49414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rmAutofit/>
          </a:bodyPr>
          <a:p>
            <a:pPr eaLnBrk="0" hangingPunct="0"/>
            <a:r>
              <a:rPr lang="zh-CN" altLang="en-US" sz="20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获得学分</a:t>
            </a:r>
            <a:endParaRPr lang="zh-CN" altLang="en-US" sz="20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37" name="Text Box 14"/>
          <p:cNvSpPr txBox="1"/>
          <p:nvPr>
            <p:custDataLst>
              <p:tags r:id="rId12"/>
            </p:custDataLst>
          </p:nvPr>
        </p:nvSpPr>
        <p:spPr>
          <a:xfrm>
            <a:off x="2057093" y="3842837"/>
            <a:ext cx="1626735" cy="49414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rmAutofit/>
          </a:bodyPr>
          <a:p>
            <a:pPr eaLnBrk="0" hangingPunct="0"/>
            <a:r>
              <a:rPr lang="zh-CN" altLang="en-US" sz="20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学习过程</a:t>
            </a:r>
            <a:endParaRPr lang="zh-CN" altLang="en-US" sz="20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38" name="Text Box 15"/>
          <p:cNvSpPr txBox="1"/>
          <p:nvPr>
            <p:custDataLst>
              <p:tags r:id="rId13"/>
            </p:custDataLst>
          </p:nvPr>
        </p:nvSpPr>
        <p:spPr>
          <a:xfrm>
            <a:off x="2057092" y="4771353"/>
            <a:ext cx="1451267" cy="848921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rmAutofit/>
          </a:bodyPr>
          <a:p>
            <a:pPr eaLnBrk="0" hangingPunct="0"/>
            <a:r>
              <a:rPr lang="zh-CN" altLang="en-US" sz="20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取得资格</a:t>
            </a:r>
            <a:endParaRPr lang="zh-CN" altLang="en-US" sz="20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39" name="Freeform 17"/>
          <p:cNvSpPr/>
          <p:nvPr>
            <p:custDataLst>
              <p:tags r:id="rId14"/>
            </p:custDataLst>
          </p:nvPr>
        </p:nvSpPr>
        <p:spPr bwMode="gray">
          <a:xfrm>
            <a:off x="9721216" y="1533875"/>
            <a:ext cx="663737" cy="974651"/>
          </a:xfrm>
          <a:custGeom>
            <a:avLst/>
            <a:gdLst/>
            <a:ahLst/>
            <a:cxnLst>
              <a:cxn ang="0">
                <a:pos x="308" y="120"/>
              </a:cxn>
              <a:cxn ang="0">
                <a:pos x="0" y="444"/>
              </a:cxn>
              <a:cxn ang="0">
                <a:pos x="0" y="286"/>
              </a:cxn>
              <a:cxn ang="0">
                <a:pos x="308" y="0"/>
              </a:cxn>
              <a:cxn ang="0">
                <a:pos x="308" y="120"/>
              </a:cxn>
            </a:cxnLst>
            <a:rect l="0" t="0" r="r" b="b"/>
            <a:pathLst>
              <a:path w="308" h="444">
                <a:moveTo>
                  <a:pt x="308" y="120"/>
                </a:moveTo>
                <a:lnTo>
                  <a:pt x="0" y="444"/>
                </a:lnTo>
                <a:lnTo>
                  <a:pt x="0" y="286"/>
                </a:lnTo>
                <a:lnTo>
                  <a:pt x="308" y="0"/>
                </a:lnTo>
                <a:lnTo>
                  <a:pt x="308" y="120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0">
            <a:noFill/>
            <a:prstDash val="solid"/>
            <a:round/>
          </a:ln>
        </p:spPr>
        <p:txBody>
          <a:bodyPr>
            <a:normAutofit/>
          </a:bodyPr>
          <a:p>
            <a:pPr defTabSz="12192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" name="Freeform 18"/>
          <p:cNvSpPr/>
          <p:nvPr>
            <p:custDataLst>
              <p:tags r:id="rId15"/>
            </p:custDataLst>
          </p:nvPr>
        </p:nvSpPr>
        <p:spPr>
          <a:xfrm>
            <a:off x="6542878" y="1533875"/>
            <a:ext cx="3848897" cy="622803"/>
          </a:xfrm>
          <a:custGeom>
            <a:avLst/>
            <a:gdLst/>
            <a:ahLst/>
            <a:cxnLst>
              <a:cxn ang="0">
                <a:pos x="1478" y="284"/>
              </a:cxn>
              <a:cxn ang="0">
                <a:pos x="0" y="284"/>
              </a:cxn>
              <a:cxn ang="0">
                <a:pos x="446" y="0"/>
              </a:cxn>
              <a:cxn ang="0">
                <a:pos x="1786" y="0"/>
              </a:cxn>
              <a:cxn ang="0">
                <a:pos x="1478" y="284"/>
              </a:cxn>
            </a:cxnLst>
            <a:rect l="0" t="0" r="0" b="0"/>
            <a:pathLst>
              <a:path w="1786" h="284">
                <a:moveTo>
                  <a:pt x="1478" y="284"/>
                </a:moveTo>
                <a:lnTo>
                  <a:pt x="0" y="284"/>
                </a:lnTo>
                <a:lnTo>
                  <a:pt x="446" y="0"/>
                </a:lnTo>
                <a:lnTo>
                  <a:pt x="1786" y="0"/>
                </a:lnTo>
                <a:lnTo>
                  <a:pt x="1478" y="284"/>
                </a:lnTo>
                <a:close/>
              </a:path>
            </a:pathLst>
          </a:custGeom>
          <a:solidFill>
            <a:schemeClr val="accent2"/>
          </a:solidFill>
          <a:ln w="0">
            <a:noFill/>
          </a:ln>
        </p:spPr>
        <p:txBody>
          <a:bodyPr>
            <a:normAutofit fontScale="25000" lnSpcReduction="20000"/>
          </a:bodyPr>
          <a:p>
            <a:endParaRPr lang="zh-CN" altLang="en-US" sz="135"/>
          </a:p>
        </p:txBody>
      </p:sp>
      <p:sp>
        <p:nvSpPr>
          <p:cNvPr id="41" name="Freeform 19"/>
          <p:cNvSpPr/>
          <p:nvPr>
            <p:custDataLst>
              <p:tags r:id="rId16"/>
            </p:custDataLst>
          </p:nvPr>
        </p:nvSpPr>
        <p:spPr bwMode="gray">
          <a:xfrm>
            <a:off x="9053580" y="2491956"/>
            <a:ext cx="663737" cy="968803"/>
          </a:xfrm>
          <a:custGeom>
            <a:avLst/>
            <a:gdLst/>
            <a:ahLst/>
            <a:cxnLst>
              <a:cxn ang="0">
                <a:pos x="308" y="120"/>
              </a:cxn>
              <a:cxn ang="0">
                <a:pos x="0" y="442"/>
              </a:cxn>
              <a:cxn ang="0">
                <a:pos x="0" y="286"/>
              </a:cxn>
              <a:cxn ang="0">
                <a:pos x="308" y="0"/>
              </a:cxn>
              <a:cxn ang="0">
                <a:pos x="308" y="120"/>
              </a:cxn>
            </a:cxnLst>
            <a:rect l="0" t="0" r="r" b="b"/>
            <a:pathLst>
              <a:path w="308" h="442">
                <a:moveTo>
                  <a:pt x="308" y="120"/>
                </a:moveTo>
                <a:lnTo>
                  <a:pt x="0" y="442"/>
                </a:lnTo>
                <a:lnTo>
                  <a:pt x="0" y="286"/>
                </a:lnTo>
                <a:lnTo>
                  <a:pt x="308" y="0"/>
                </a:lnTo>
                <a:lnTo>
                  <a:pt x="308" y="12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2700000" scaled="1"/>
          </a:gradFill>
          <a:ln w="0">
            <a:noFill/>
            <a:prstDash val="solid"/>
            <a:round/>
          </a:ln>
        </p:spPr>
        <p:txBody>
          <a:bodyPr>
            <a:normAutofit/>
          </a:bodyPr>
          <a:p>
            <a:pPr defTabSz="12192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" name="Freeform 20"/>
          <p:cNvSpPr/>
          <p:nvPr>
            <p:custDataLst>
              <p:tags r:id="rId17"/>
            </p:custDataLst>
          </p:nvPr>
        </p:nvSpPr>
        <p:spPr>
          <a:xfrm>
            <a:off x="5586746" y="2491957"/>
            <a:ext cx="4138369" cy="621828"/>
          </a:xfrm>
          <a:custGeom>
            <a:avLst/>
            <a:gdLst/>
            <a:ahLst/>
            <a:cxnLst>
              <a:cxn ang="0">
                <a:pos x="1612" y="284"/>
              </a:cxn>
              <a:cxn ang="0">
                <a:pos x="0" y="284"/>
              </a:cxn>
              <a:cxn ang="0">
                <a:pos x="446" y="0"/>
              </a:cxn>
              <a:cxn ang="0">
                <a:pos x="1920" y="0"/>
              </a:cxn>
              <a:cxn ang="0">
                <a:pos x="1612" y="284"/>
              </a:cxn>
            </a:cxnLst>
            <a:rect l="0" t="0" r="0" b="0"/>
            <a:pathLst>
              <a:path w="1920" h="284">
                <a:moveTo>
                  <a:pt x="1612" y="284"/>
                </a:moveTo>
                <a:lnTo>
                  <a:pt x="0" y="284"/>
                </a:lnTo>
                <a:lnTo>
                  <a:pt x="446" y="0"/>
                </a:lnTo>
                <a:lnTo>
                  <a:pt x="1920" y="0"/>
                </a:lnTo>
                <a:lnTo>
                  <a:pt x="1612" y="284"/>
                </a:lnTo>
                <a:close/>
              </a:path>
            </a:pathLst>
          </a:custGeom>
          <a:solidFill>
            <a:schemeClr val="hlink"/>
          </a:solidFill>
          <a:ln w="0">
            <a:noFill/>
          </a:ln>
        </p:spPr>
        <p:txBody>
          <a:bodyPr>
            <a:normAutofit fontScale="25000" lnSpcReduction="20000"/>
          </a:bodyPr>
          <a:p>
            <a:endParaRPr lang="zh-CN" altLang="en-US" sz="135"/>
          </a:p>
        </p:txBody>
      </p:sp>
      <p:sp>
        <p:nvSpPr>
          <p:cNvPr id="43" name="Freeform 21"/>
          <p:cNvSpPr/>
          <p:nvPr>
            <p:custDataLst>
              <p:tags r:id="rId18"/>
            </p:custDataLst>
          </p:nvPr>
        </p:nvSpPr>
        <p:spPr bwMode="gray">
          <a:xfrm>
            <a:off x="8384969" y="3450039"/>
            <a:ext cx="659839" cy="972701"/>
          </a:xfrm>
          <a:custGeom>
            <a:avLst/>
            <a:gdLst/>
            <a:ahLst/>
            <a:cxnLst>
              <a:cxn ang="0">
                <a:pos x="306" y="122"/>
              </a:cxn>
              <a:cxn ang="0">
                <a:pos x="0" y="444"/>
              </a:cxn>
              <a:cxn ang="0">
                <a:pos x="0" y="286"/>
              </a:cxn>
              <a:cxn ang="0">
                <a:pos x="306" y="0"/>
              </a:cxn>
              <a:cxn ang="0">
                <a:pos x="306" y="122"/>
              </a:cxn>
            </a:cxnLst>
            <a:rect l="0" t="0" r="r" b="b"/>
            <a:pathLst>
              <a:path w="306" h="444">
                <a:moveTo>
                  <a:pt x="306" y="122"/>
                </a:moveTo>
                <a:lnTo>
                  <a:pt x="0" y="444"/>
                </a:lnTo>
                <a:lnTo>
                  <a:pt x="0" y="286"/>
                </a:lnTo>
                <a:lnTo>
                  <a:pt x="306" y="0"/>
                </a:lnTo>
                <a:lnTo>
                  <a:pt x="306" y="122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2700000" scaled="1"/>
          </a:gradFill>
          <a:ln w="0">
            <a:noFill/>
            <a:prstDash val="solid"/>
            <a:round/>
          </a:ln>
        </p:spPr>
        <p:txBody>
          <a:bodyPr>
            <a:normAutofit/>
          </a:bodyPr>
          <a:p>
            <a:pPr defTabSz="12192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" name="Freeform 22"/>
          <p:cNvSpPr/>
          <p:nvPr>
            <p:custDataLst>
              <p:tags r:id="rId19"/>
            </p:custDataLst>
          </p:nvPr>
        </p:nvSpPr>
        <p:spPr bwMode="gray">
          <a:xfrm>
            <a:off x="7719282" y="4409096"/>
            <a:ext cx="665687" cy="974651"/>
          </a:xfrm>
          <a:custGeom>
            <a:avLst/>
            <a:gdLst/>
            <a:ahLst/>
            <a:cxnLst>
              <a:cxn ang="0">
                <a:pos x="308" y="122"/>
              </a:cxn>
              <a:cxn ang="0">
                <a:pos x="0" y="444"/>
              </a:cxn>
              <a:cxn ang="0">
                <a:pos x="0" y="286"/>
              </a:cxn>
              <a:cxn ang="0">
                <a:pos x="308" y="0"/>
              </a:cxn>
              <a:cxn ang="0">
                <a:pos x="308" y="122"/>
              </a:cxn>
            </a:cxnLst>
            <a:rect l="0" t="0" r="r" b="b"/>
            <a:pathLst>
              <a:path w="308" h="444">
                <a:moveTo>
                  <a:pt x="308" y="122"/>
                </a:moveTo>
                <a:lnTo>
                  <a:pt x="0" y="444"/>
                </a:lnTo>
                <a:lnTo>
                  <a:pt x="0" y="286"/>
                </a:lnTo>
                <a:lnTo>
                  <a:pt x="308" y="0"/>
                </a:lnTo>
                <a:lnTo>
                  <a:pt x="308" y="122"/>
                </a:lnTo>
                <a:close/>
              </a:path>
            </a:pathLst>
          </a:custGeom>
          <a:solidFill>
            <a:srgbClr val="0000CC"/>
          </a:solidFill>
          <a:ln w="0">
            <a:noFill/>
            <a:prstDash val="solid"/>
            <a:round/>
          </a:ln>
        </p:spPr>
        <p:txBody>
          <a:bodyPr>
            <a:normAutofit/>
          </a:bodyPr>
          <a:p>
            <a:pPr defTabSz="12192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" name="Freeform 23"/>
          <p:cNvSpPr/>
          <p:nvPr>
            <p:custDataLst>
              <p:tags r:id="rId20"/>
            </p:custDataLst>
          </p:nvPr>
        </p:nvSpPr>
        <p:spPr>
          <a:xfrm>
            <a:off x="3685201" y="4414945"/>
            <a:ext cx="4698793" cy="621828"/>
          </a:xfrm>
          <a:custGeom>
            <a:avLst/>
            <a:gdLst/>
            <a:ahLst/>
            <a:cxnLst>
              <a:cxn ang="0">
                <a:pos x="1872" y="284"/>
              </a:cxn>
              <a:cxn ang="0">
                <a:pos x="0" y="284"/>
              </a:cxn>
              <a:cxn ang="0">
                <a:pos x="446" y="0"/>
              </a:cxn>
              <a:cxn ang="0">
                <a:pos x="2180" y="0"/>
              </a:cxn>
              <a:cxn ang="0">
                <a:pos x="1872" y="284"/>
              </a:cxn>
            </a:cxnLst>
            <a:rect l="0" t="0" r="0" b="0"/>
            <a:pathLst>
              <a:path w="2180" h="284">
                <a:moveTo>
                  <a:pt x="1872" y="284"/>
                </a:moveTo>
                <a:lnTo>
                  <a:pt x="0" y="284"/>
                </a:lnTo>
                <a:lnTo>
                  <a:pt x="446" y="0"/>
                </a:lnTo>
                <a:lnTo>
                  <a:pt x="2180" y="0"/>
                </a:lnTo>
                <a:lnTo>
                  <a:pt x="1872" y="284"/>
                </a:lnTo>
                <a:close/>
              </a:path>
            </a:pathLst>
          </a:custGeom>
          <a:solidFill>
            <a:srgbClr val="0000CC"/>
          </a:solidFill>
          <a:ln w="0">
            <a:noFill/>
          </a:ln>
        </p:spPr>
        <p:txBody>
          <a:bodyPr>
            <a:normAutofit fontScale="25000" lnSpcReduction="20000"/>
          </a:bodyPr>
          <a:p>
            <a:endParaRPr lang="zh-CN" altLang="en-US" sz="135"/>
          </a:p>
        </p:txBody>
      </p:sp>
      <p:sp>
        <p:nvSpPr>
          <p:cNvPr id="46" name="Freeform 24"/>
          <p:cNvSpPr/>
          <p:nvPr>
            <p:custDataLst>
              <p:tags r:id="rId21"/>
            </p:custDataLst>
          </p:nvPr>
        </p:nvSpPr>
        <p:spPr>
          <a:xfrm>
            <a:off x="4367457" y="1711262"/>
            <a:ext cx="2116943" cy="3134479"/>
          </a:xfrm>
          <a:custGeom>
            <a:avLst/>
            <a:gdLst/>
            <a:ahLst/>
            <a:cxnLst>
              <a:cxn ang="0">
                <a:pos x="12" y="2464"/>
              </a:cxn>
              <a:cxn ang="0">
                <a:pos x="56" y="2120"/>
              </a:cxn>
              <a:cxn ang="0">
                <a:pos x="124" y="1808"/>
              </a:cxn>
              <a:cxn ang="0">
                <a:pos x="212" y="1524"/>
              </a:cxn>
              <a:cxn ang="0">
                <a:pos x="316" y="1270"/>
              </a:cxn>
              <a:cxn ang="0">
                <a:pos x="430" y="1044"/>
              </a:cxn>
              <a:cxn ang="0">
                <a:pos x="550" y="846"/>
              </a:cxn>
              <a:cxn ang="0">
                <a:pos x="672" y="674"/>
              </a:cxn>
              <a:cxn ang="0">
                <a:pos x="792" y="528"/>
              </a:cxn>
              <a:cxn ang="0">
                <a:pos x="906" y="408"/>
              </a:cxn>
              <a:cxn ang="0">
                <a:pos x="1010" y="310"/>
              </a:cxn>
              <a:cxn ang="0">
                <a:pos x="1096" y="236"/>
              </a:cxn>
              <a:cxn ang="0">
                <a:pos x="1164" y="184"/>
              </a:cxn>
              <a:cxn ang="0">
                <a:pos x="1208" y="154"/>
              </a:cxn>
              <a:cxn ang="0">
                <a:pos x="1224" y="144"/>
              </a:cxn>
              <a:cxn ang="0">
                <a:pos x="1728" y="56"/>
              </a:cxn>
              <a:cxn ang="0">
                <a:pos x="1568" y="328"/>
              </a:cxn>
              <a:cxn ang="0">
                <a:pos x="1554" y="332"/>
              </a:cxn>
              <a:cxn ang="0">
                <a:pos x="1514" y="346"/>
              </a:cxn>
              <a:cxn ang="0">
                <a:pos x="1452" y="370"/>
              </a:cxn>
              <a:cxn ang="0">
                <a:pos x="1370" y="410"/>
              </a:cxn>
              <a:cxn ang="0">
                <a:pos x="1270" y="466"/>
              </a:cxn>
              <a:cxn ang="0">
                <a:pos x="1158" y="540"/>
              </a:cxn>
              <a:cxn ang="0">
                <a:pos x="1034" y="636"/>
              </a:cxn>
              <a:cxn ang="0">
                <a:pos x="904" y="756"/>
              </a:cxn>
              <a:cxn ang="0">
                <a:pos x="770" y="900"/>
              </a:cxn>
              <a:cxn ang="0">
                <a:pos x="632" y="1076"/>
              </a:cxn>
              <a:cxn ang="0">
                <a:pos x="498" y="1280"/>
              </a:cxn>
              <a:cxn ang="0">
                <a:pos x="370" y="1518"/>
              </a:cxn>
              <a:cxn ang="0">
                <a:pos x="248" y="1792"/>
              </a:cxn>
              <a:cxn ang="0">
                <a:pos x="138" y="2104"/>
              </a:cxn>
              <a:cxn ang="0">
                <a:pos x="42" y="2456"/>
              </a:cxn>
            </a:cxnLst>
            <a:rect l="0" t="0" r="0" b="0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gradFill rotWithShape="1">
            <a:gsLst>
              <a:gs pos="0">
                <a:srgbClr val="D11364"/>
              </a:gs>
              <a:gs pos="100000">
                <a:srgbClr val="61092E"/>
              </a:gs>
            </a:gsLst>
            <a:lin ang="5400000" scaled="1"/>
            <a:tileRect/>
          </a:gradFill>
          <a:ln w="0">
            <a:noFill/>
          </a:ln>
        </p:spPr>
        <p:txBody>
          <a:bodyPr>
            <a:normAutofit fontScale="25000" lnSpcReduction="20000"/>
          </a:bodyPr>
          <a:p>
            <a:endParaRPr lang="zh-CN" altLang="en-US" sz="135"/>
          </a:p>
        </p:txBody>
      </p:sp>
      <p:sp>
        <p:nvSpPr>
          <p:cNvPr id="47" name="Rectangle 25"/>
          <p:cNvSpPr>
            <a:spLocks noChangeArrowheads="1"/>
          </p:cNvSpPr>
          <p:nvPr>
            <p:custDataLst>
              <p:tags r:id="rId22"/>
            </p:custDataLst>
          </p:nvPr>
        </p:nvSpPr>
        <p:spPr bwMode="gray">
          <a:xfrm>
            <a:off x="6549701" y="2157651"/>
            <a:ext cx="3186135" cy="350875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72549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72549"/>
                  <a:invGamma/>
                </a:schemeClr>
              </a:gs>
            </a:gsLst>
            <a:lin ang="2700000" scaled="1"/>
          </a:gradFill>
          <a:ln w="9525">
            <a:noFill/>
            <a:miter lim="800000"/>
          </a:ln>
          <a:effectLst/>
        </p:spPr>
        <p:txBody>
          <a:bodyPr wrap="none" anchor="ctr"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35" b="1">
                <a:solidFill>
                  <a:srgbClr val="FFFFFF"/>
                </a:solidFill>
                <a:latin typeface="汉仪文黑-75简" panose="00020600040101010101" charset="-122"/>
                <a:ea typeface="汉仪文黑-55简" panose="00020600040101010101" charset="-122"/>
              </a:rPr>
              <a:t>毕业</a:t>
            </a:r>
            <a:endParaRPr lang="zh-CN" altLang="en-US" sz="2135" b="1">
              <a:solidFill>
                <a:srgbClr val="FFFFFF"/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48" name="Rectangle 26"/>
          <p:cNvSpPr>
            <a:spLocks noChangeArrowheads="1"/>
          </p:cNvSpPr>
          <p:nvPr>
            <p:custDataLst>
              <p:tags r:id="rId23"/>
            </p:custDataLst>
          </p:nvPr>
        </p:nvSpPr>
        <p:spPr bwMode="gray">
          <a:xfrm>
            <a:off x="5588695" y="3113785"/>
            <a:ext cx="3472683" cy="344052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shade val="72549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72549"/>
                  <a:invGamma/>
                </a:schemeClr>
              </a:gs>
            </a:gsLst>
            <a:lin ang="2700000" scaled="1"/>
          </a:gradFill>
          <a:ln w="9525">
            <a:noFill/>
            <a:miter lim="800000"/>
          </a:ln>
          <a:effectLst/>
        </p:spPr>
        <p:txBody>
          <a:bodyPr wrap="none" anchor="ctr"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65" b="1">
                <a:solidFill>
                  <a:srgbClr val="FFFFFF"/>
                </a:solidFill>
                <a:latin typeface="汉仪文黑-75简" panose="00020600040101010101" charset="-122"/>
                <a:ea typeface="汉仪文黑-55简" panose="00020600040101010101" charset="-122"/>
              </a:rPr>
              <a:t>成绩</a:t>
            </a:r>
            <a:endParaRPr lang="zh-CN" altLang="en-US" sz="1865" b="1">
              <a:solidFill>
                <a:srgbClr val="FFFFFF"/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49" name="Freeform 27"/>
          <p:cNvSpPr/>
          <p:nvPr>
            <p:custDataLst>
              <p:tags r:id="rId24"/>
            </p:custDataLst>
          </p:nvPr>
        </p:nvSpPr>
        <p:spPr>
          <a:xfrm>
            <a:off x="4638409" y="3450039"/>
            <a:ext cx="4414195" cy="626701"/>
          </a:xfrm>
          <a:custGeom>
            <a:avLst/>
            <a:gdLst/>
            <a:ahLst/>
            <a:cxnLst>
              <a:cxn ang="0">
                <a:pos x="1742" y="286"/>
              </a:cxn>
              <a:cxn ang="0">
                <a:pos x="0" y="286"/>
              </a:cxn>
              <a:cxn ang="0">
                <a:pos x="446" y="0"/>
              </a:cxn>
              <a:cxn ang="0">
                <a:pos x="2048" y="0"/>
              </a:cxn>
              <a:cxn ang="0">
                <a:pos x="1742" y="286"/>
              </a:cxn>
            </a:cxnLst>
            <a:rect l="0" t="0" r="0" b="0"/>
            <a:pathLst>
              <a:path w="2048" h="286">
                <a:moveTo>
                  <a:pt x="1742" y="286"/>
                </a:moveTo>
                <a:lnTo>
                  <a:pt x="0" y="286"/>
                </a:lnTo>
                <a:lnTo>
                  <a:pt x="446" y="0"/>
                </a:lnTo>
                <a:lnTo>
                  <a:pt x="2048" y="0"/>
                </a:lnTo>
                <a:lnTo>
                  <a:pt x="1742" y="286"/>
                </a:lnTo>
                <a:close/>
              </a:path>
            </a:pathLst>
          </a:custGeom>
          <a:solidFill>
            <a:schemeClr val="folHlink"/>
          </a:solidFill>
          <a:ln w="0">
            <a:noFill/>
          </a:ln>
        </p:spPr>
        <p:txBody>
          <a:bodyPr>
            <a:normAutofit fontScale="25000" lnSpcReduction="20000"/>
          </a:bodyPr>
          <a:p>
            <a:endParaRPr lang="zh-CN" altLang="en-US" sz="135"/>
          </a:p>
        </p:txBody>
      </p:sp>
      <p:sp>
        <p:nvSpPr>
          <p:cNvPr id="50" name="Rectangle 28"/>
          <p:cNvSpPr>
            <a:spLocks noChangeArrowheads="1"/>
          </p:cNvSpPr>
          <p:nvPr>
            <p:custDataLst>
              <p:tags r:id="rId25"/>
            </p:custDataLst>
          </p:nvPr>
        </p:nvSpPr>
        <p:spPr bwMode="gray">
          <a:xfrm>
            <a:off x="4641334" y="4074791"/>
            <a:ext cx="3758255" cy="344052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shade val="72549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72549"/>
                  <a:invGamma/>
                </a:schemeClr>
              </a:gs>
            </a:gsLst>
            <a:lin ang="2700000" scaled="1"/>
          </a:gradFill>
          <a:ln w="9525">
            <a:noFill/>
            <a:miter lim="800000"/>
          </a:ln>
          <a:effectLst/>
        </p:spPr>
        <p:txBody>
          <a:bodyPr wrap="none" anchor="ctr"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65" b="1">
                <a:solidFill>
                  <a:srgbClr val="FFFFFF"/>
                </a:solidFill>
                <a:latin typeface="汉仪文黑-75简" panose="00020600040101010101" charset="-122"/>
                <a:ea typeface="汉仪文黑-55简" panose="00020600040101010101" charset="-122"/>
              </a:rPr>
              <a:t>听课、考核</a:t>
            </a:r>
            <a:endParaRPr lang="zh-CN" altLang="en-US" sz="1865" b="1">
              <a:solidFill>
                <a:srgbClr val="FFFFFF"/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51" name="Rectangle 29"/>
          <p:cNvSpPr>
            <a:spLocks noChangeArrowheads="1"/>
          </p:cNvSpPr>
          <p:nvPr>
            <p:custDataLst>
              <p:tags r:id="rId26"/>
            </p:custDataLst>
          </p:nvPr>
        </p:nvSpPr>
        <p:spPr bwMode="gray">
          <a:xfrm>
            <a:off x="3684225" y="5037745"/>
            <a:ext cx="4044803" cy="356723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</a:ln>
          <a:effectLst/>
        </p:spPr>
        <p:txBody>
          <a:bodyPr wrap="none" anchor="ctr"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35" b="1" dirty="0">
                <a:solidFill>
                  <a:srgbClr val="FFFFFF"/>
                </a:solidFill>
                <a:latin typeface="汉仪文黑-75简" panose="00020600040101010101" charset="-122"/>
                <a:ea typeface="汉仪文黑-55简" panose="00020600040101010101" charset="-122"/>
              </a:rPr>
              <a:t>注册、选课</a:t>
            </a:r>
            <a:endParaRPr lang="zh-CN" altLang="en-US" sz="2135" b="1" dirty="0">
              <a:solidFill>
                <a:srgbClr val="FFFFFF"/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</p:spTree>
    <p:custDataLst>
      <p:tags r:id="rId27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2635" cy="95123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>
              <a:lnSpc>
                <a:spcPct val="110000"/>
              </a:lnSpc>
              <a:buSzPct val="100000"/>
            </a:pPr>
            <a:r>
              <a:rPr lang="en-US" altLang="zh-CN" sz="2660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  </a:t>
            </a:r>
            <a:r>
              <a:rPr lang="zh-CN" altLang="en-US" sz="2660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（一）大学学习过程概述</a:t>
            </a:r>
            <a:endParaRPr lang="zh-CN" altLang="en-US" sz="26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</a:endParaRPr>
          </a:p>
        </p:txBody>
      </p:sp>
      <p:grpSp>
        <p:nvGrpSpPr>
          <p:cNvPr id="154" name="组合 153"/>
          <p:cNvGrpSpPr/>
          <p:nvPr/>
        </p:nvGrpSpPr>
        <p:grpSpPr>
          <a:xfrm>
            <a:off x="1848465" y="1257679"/>
            <a:ext cx="7581183" cy="5010298"/>
            <a:chOff x="2971" y="1441"/>
            <a:chExt cx="8414" cy="6061"/>
          </a:xfrm>
        </p:grpSpPr>
        <p:sp>
          <p:nvSpPr>
            <p:cNvPr id="9" name="Rectangle 36"/>
            <p:cNvSpPr/>
            <p:nvPr>
              <p:custDataLst>
                <p:tags r:id="rId2"/>
              </p:custDataLst>
            </p:nvPr>
          </p:nvSpPr>
          <p:spPr>
            <a:xfrm>
              <a:off x="4568" y="1441"/>
              <a:ext cx="1850" cy="334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0" rIns="0" anchor="ctr" anchorCtr="0">
              <a:normAutofit fontScale="92500" lnSpcReduction="20000"/>
            </a:bodyPr>
            <a:lstStyle/>
            <a:p>
              <a:pPr algn="ctr"/>
              <a:r>
                <a:rPr lang="zh-CN" altLang="en-US" sz="15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新 生 入 学</a:t>
              </a:r>
              <a:endParaRPr lang="zh-CN" altLang="en-US" sz="15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10" name="Rectangle 37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4585" y="2040"/>
              <a:ext cx="1864" cy="29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miter lim="800000"/>
            </a:ln>
            <a:effectLst/>
          </p:spPr>
          <p:txBody>
            <a:bodyPr wrap="none" lIns="0" rIns="0" anchor="ctr">
              <a:normAutofit fontScale="92500" lnSpcReduction="20000"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1350" b="1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汉仪文黑-75简" panose="00020600040101010101" charset="-122"/>
                  <a:ea typeface="汉仪文黑-55简" panose="00020600040101010101" charset="-122"/>
                  <a:cs typeface="+mn-cs"/>
                </a:rPr>
                <a:t>缴费、注册</a:t>
              </a:r>
              <a:endParaRPr kumimoji="1" lang="zh-CN" altLang="en-US" sz="135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仪文黑-75简" panose="00020600040101010101" charset="-122"/>
                <a:ea typeface="汉仪文黑-55简" panose="00020600040101010101" charset="-122"/>
                <a:cs typeface="+mn-cs"/>
              </a:endParaRPr>
            </a:p>
          </p:txBody>
        </p:sp>
        <p:sp>
          <p:nvSpPr>
            <p:cNvPr id="11" name="Rectangle 38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4568" y="2962"/>
              <a:ext cx="1850" cy="324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</a:ln>
            <a:effectLst/>
          </p:spPr>
          <p:txBody>
            <a:bodyPr wrap="none" lIns="0" rIns="0" anchor="ctr">
              <a:normAutofit fontScale="87500" lnSpcReduction="10000"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1350" b="1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汉仪文黑-75简" panose="00020600040101010101" charset="-122"/>
                  <a:ea typeface="汉仪文黑-55简" panose="00020600040101010101" charset="-122"/>
                  <a:cs typeface="+mn-cs"/>
                </a:rPr>
                <a:t>考核</a:t>
              </a:r>
              <a:endParaRPr kumimoji="1" lang="zh-CN" altLang="en-US" sz="135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仪文黑-75简" panose="00020600040101010101" charset="-122"/>
                <a:ea typeface="汉仪文黑-55简" panose="00020600040101010101" charset="-122"/>
                <a:cs typeface="+mn-cs"/>
              </a:endParaRPr>
            </a:p>
          </p:txBody>
        </p:sp>
        <p:sp>
          <p:nvSpPr>
            <p:cNvPr id="16" name="Rectangle 39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4568" y="3419"/>
              <a:ext cx="1850" cy="32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miter lim="800000"/>
            </a:ln>
            <a:effectLst/>
          </p:spPr>
          <p:txBody>
            <a:bodyPr wrap="none" lIns="0" rIns="0" anchor="ctr">
              <a:normAutofit fontScale="87500" lnSpcReduction="10000"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1350" b="1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汉仪文黑-75简" panose="00020600040101010101" charset="-122"/>
                  <a:ea typeface="汉仪文黑-55简" panose="00020600040101010101" charset="-122"/>
                  <a:cs typeface="+mn-cs"/>
                </a:rPr>
                <a:t>取得成绩</a:t>
              </a:r>
              <a:endParaRPr kumimoji="1" lang="zh-CN" altLang="en-US" sz="135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仪文黑-75简" panose="00020600040101010101" charset="-122"/>
                <a:ea typeface="汉仪文黑-55简" panose="00020600040101010101" charset="-122"/>
                <a:cs typeface="+mn-cs"/>
              </a:endParaRPr>
            </a:p>
          </p:txBody>
        </p:sp>
        <p:sp>
          <p:nvSpPr>
            <p:cNvPr id="29" name="Line 40"/>
            <p:cNvSpPr/>
            <p:nvPr>
              <p:custDataLst>
                <p:tags r:id="rId6"/>
              </p:custDataLst>
            </p:nvPr>
          </p:nvSpPr>
          <p:spPr>
            <a:xfrm>
              <a:off x="5458" y="1774"/>
              <a:ext cx="0" cy="20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31" name="Line 41"/>
            <p:cNvSpPr/>
            <p:nvPr>
              <p:custDataLst>
                <p:tags r:id="rId7"/>
              </p:custDataLst>
            </p:nvPr>
          </p:nvSpPr>
          <p:spPr>
            <a:xfrm>
              <a:off x="5458" y="2766"/>
              <a:ext cx="0" cy="20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78" name="Line 42"/>
            <p:cNvSpPr/>
            <p:nvPr>
              <p:custDataLst>
                <p:tags r:id="rId8"/>
              </p:custDataLst>
            </p:nvPr>
          </p:nvSpPr>
          <p:spPr>
            <a:xfrm>
              <a:off x="5458" y="2330"/>
              <a:ext cx="3" cy="17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83" name="Line 43"/>
            <p:cNvSpPr/>
            <p:nvPr>
              <p:custDataLst>
                <p:tags r:id="rId9"/>
              </p:custDataLst>
            </p:nvPr>
          </p:nvSpPr>
          <p:spPr>
            <a:xfrm>
              <a:off x="5458" y="3288"/>
              <a:ext cx="0" cy="143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84" name="Rectangle 44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4568" y="3943"/>
              <a:ext cx="1850" cy="32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miter lim="800000"/>
            </a:ln>
            <a:effectLst/>
          </p:spPr>
          <p:txBody>
            <a:bodyPr wrap="none" lIns="0" rIns="0" anchor="ctr">
              <a:normAutofit fontScale="87500" lnSpcReduction="10000"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1350" b="1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汉仪文黑-75简" panose="00020600040101010101" charset="-122"/>
                  <a:ea typeface="汉仪文黑-55简" panose="00020600040101010101" charset="-122"/>
                  <a:cs typeface="+mn-cs"/>
                </a:rPr>
                <a:t>学业状态检查</a:t>
              </a:r>
              <a:endParaRPr kumimoji="1" lang="zh-CN" altLang="en-US" sz="135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仪文黑-75简" panose="00020600040101010101" charset="-122"/>
                <a:ea typeface="汉仪文黑-55简" panose="00020600040101010101" charset="-122"/>
                <a:cs typeface="+mn-cs"/>
              </a:endParaRPr>
            </a:p>
          </p:txBody>
        </p:sp>
        <p:sp>
          <p:nvSpPr>
            <p:cNvPr id="86" name="Rectangle 45"/>
            <p:cNvSpPr/>
            <p:nvPr>
              <p:custDataLst>
                <p:tags r:id="rId11"/>
              </p:custDataLst>
            </p:nvPr>
          </p:nvSpPr>
          <p:spPr>
            <a:xfrm>
              <a:off x="4735" y="6978"/>
              <a:ext cx="1272" cy="524"/>
            </a:xfrm>
            <a:prstGeom prst="rect">
              <a:avLst/>
            </a:prstGeom>
            <a:solidFill>
              <a:srgbClr val="333300"/>
            </a:solidFill>
            <a:ln w="9525" cap="flat" cmpd="sng">
              <a:solidFill>
                <a:srgbClr val="008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>
              <a:normAutofit/>
            </a:bodyPr>
            <a:lstStyle/>
            <a:p>
              <a:r>
                <a:rPr lang="zh-CN" altLang="en-US" sz="1200" b="1" dirty="0" smtClean="0">
                  <a:solidFill>
                    <a:schemeClr val="bg1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  结业</a:t>
              </a:r>
              <a:r>
                <a:rPr lang="zh-CN" altLang="en-US" sz="1200" b="1" dirty="0">
                  <a:solidFill>
                    <a:schemeClr val="bg1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证书</a:t>
              </a:r>
              <a:endParaRPr lang="zh-CN" altLang="en-US" sz="1200" b="1" dirty="0">
                <a:solidFill>
                  <a:schemeClr val="bg1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87" name="Line 46"/>
            <p:cNvSpPr/>
            <p:nvPr>
              <p:custDataLst>
                <p:tags r:id="rId12"/>
              </p:custDataLst>
            </p:nvPr>
          </p:nvSpPr>
          <p:spPr>
            <a:xfrm flipH="1">
              <a:off x="5458" y="3747"/>
              <a:ext cx="0" cy="19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88" name="Rectangle 47"/>
            <p:cNvSpPr/>
            <p:nvPr/>
          </p:nvSpPr>
          <p:spPr>
            <a:xfrm>
              <a:off x="5980" y="6155"/>
              <a:ext cx="439" cy="1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 anchorCtr="0"/>
            <a:lstStyle/>
            <a:p>
              <a:r>
                <a:rPr lang="zh-CN" altLang="en-US" sz="10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符合</a:t>
              </a:r>
              <a:endParaRPr lang="zh-CN" altLang="en-US" sz="10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89" name="AutoShape 48"/>
            <p:cNvSpPr/>
            <p:nvPr>
              <p:custDataLst>
                <p:tags r:id="rId13"/>
              </p:custDataLst>
            </p:nvPr>
          </p:nvSpPr>
          <p:spPr>
            <a:xfrm>
              <a:off x="7429" y="6080"/>
              <a:ext cx="1370" cy="823"/>
            </a:xfrm>
            <a:prstGeom prst="diamond">
              <a:avLst/>
            </a:prstGeom>
            <a:solidFill>
              <a:srgbClr val="7030A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>
              <a:norm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lt1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学位条例</a:t>
              </a:r>
              <a:endParaRPr lang="zh-CN" altLang="en-US" sz="1200" b="1" dirty="0">
                <a:solidFill>
                  <a:schemeClr val="lt1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90" name="Line 49"/>
            <p:cNvSpPr/>
            <p:nvPr>
              <p:custDataLst>
                <p:tags r:id="rId14"/>
              </p:custDataLst>
            </p:nvPr>
          </p:nvSpPr>
          <p:spPr>
            <a:xfrm>
              <a:off x="5408" y="6754"/>
              <a:ext cx="0" cy="224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92" name="Line 50"/>
            <p:cNvSpPr/>
            <p:nvPr>
              <p:custDataLst>
                <p:tags r:id="rId15"/>
              </p:custDataLst>
            </p:nvPr>
          </p:nvSpPr>
          <p:spPr>
            <a:xfrm>
              <a:off x="6157" y="6454"/>
              <a:ext cx="34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93" name="Rectangle 51"/>
            <p:cNvSpPr/>
            <p:nvPr>
              <p:custDataLst>
                <p:tags r:id="rId16"/>
              </p:custDataLst>
            </p:nvPr>
          </p:nvSpPr>
          <p:spPr>
            <a:xfrm>
              <a:off x="6531" y="6155"/>
              <a:ext cx="686" cy="754"/>
            </a:xfrm>
            <a:prstGeom prst="rect">
              <a:avLst/>
            </a:prstGeom>
            <a:solidFill>
              <a:srgbClr val="800000"/>
            </a:solidFill>
            <a:ln w="9525" cap="flat" cmpd="sng">
              <a:solidFill>
                <a:srgbClr val="008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>
              <a:normAutofit/>
            </a:bodyPr>
            <a:lstStyle/>
            <a:p>
              <a:r>
                <a:rPr lang="zh-CN" altLang="en-US" sz="1200" b="1" dirty="0">
                  <a:solidFill>
                    <a:schemeClr val="lt1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毕业</a:t>
              </a:r>
              <a:endParaRPr lang="zh-CN" altLang="en-US" sz="1200" b="1" dirty="0">
                <a:solidFill>
                  <a:schemeClr val="lt1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  <a:p>
              <a:r>
                <a:rPr lang="zh-CN" altLang="en-US" sz="1200" b="1" dirty="0">
                  <a:solidFill>
                    <a:schemeClr val="lt1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证书</a:t>
              </a:r>
              <a:endParaRPr lang="zh-CN" altLang="en-US" sz="1200" b="1" dirty="0">
                <a:solidFill>
                  <a:schemeClr val="lt1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94" name="AutoShape 53"/>
            <p:cNvSpPr/>
            <p:nvPr>
              <p:custDataLst>
                <p:tags r:id="rId17"/>
              </p:custDataLst>
            </p:nvPr>
          </p:nvSpPr>
          <p:spPr>
            <a:xfrm>
              <a:off x="4585" y="6155"/>
              <a:ext cx="1609" cy="624"/>
            </a:xfrm>
            <a:prstGeom prst="diamond">
              <a:avLst/>
            </a:prstGeom>
            <a:solidFill>
              <a:srgbClr val="7030A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>
              <a:noAutofit/>
            </a:bodyPr>
            <a:lstStyle/>
            <a:p>
              <a:pPr algn="ctr"/>
              <a:r>
                <a:rPr lang="zh-CN" altLang="en-US" sz="900" b="1" dirty="0">
                  <a:solidFill>
                    <a:schemeClr val="lt1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毕业条件</a:t>
              </a:r>
              <a:endParaRPr lang="zh-CN" altLang="en-US" sz="900" b="1" dirty="0">
                <a:solidFill>
                  <a:schemeClr val="lt1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95" name="Line 54"/>
            <p:cNvSpPr/>
            <p:nvPr>
              <p:custDataLst>
                <p:tags r:id="rId18"/>
              </p:custDataLst>
            </p:nvPr>
          </p:nvSpPr>
          <p:spPr>
            <a:xfrm flipV="1">
              <a:off x="7200" y="6485"/>
              <a:ext cx="27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96" name="Line 55"/>
            <p:cNvSpPr/>
            <p:nvPr>
              <p:custDataLst>
                <p:tags r:id="rId19"/>
              </p:custDataLst>
            </p:nvPr>
          </p:nvSpPr>
          <p:spPr>
            <a:xfrm flipV="1">
              <a:off x="8776" y="6485"/>
              <a:ext cx="480" cy="1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97" name="Rectangle 56"/>
            <p:cNvSpPr/>
            <p:nvPr>
              <p:custDataLst>
                <p:tags r:id="rId20"/>
              </p:custDataLst>
            </p:nvPr>
          </p:nvSpPr>
          <p:spPr>
            <a:xfrm>
              <a:off x="9296" y="6110"/>
              <a:ext cx="684" cy="701"/>
            </a:xfrm>
            <a:prstGeom prst="rect">
              <a:avLst/>
            </a:prstGeom>
            <a:solidFill>
              <a:srgbClr val="800000"/>
            </a:solidFill>
            <a:ln w="9525" cap="flat" cmpd="sng">
              <a:solidFill>
                <a:srgbClr val="008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>
              <a:normAutofit/>
            </a:bodyPr>
            <a:lstStyle/>
            <a:p>
              <a:r>
                <a:rPr lang="zh-CN" altLang="en-US" sz="1200" b="1" dirty="0">
                  <a:solidFill>
                    <a:schemeClr val="lt1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学位</a:t>
              </a:r>
              <a:endParaRPr lang="zh-CN" altLang="en-US" sz="1200" b="1" dirty="0">
                <a:solidFill>
                  <a:schemeClr val="lt1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  <a:p>
              <a:r>
                <a:rPr lang="zh-CN" altLang="en-US" sz="1200" b="1" dirty="0">
                  <a:solidFill>
                    <a:schemeClr val="lt1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证书</a:t>
              </a:r>
              <a:endParaRPr lang="zh-CN" altLang="en-US" sz="1200" b="1" dirty="0">
                <a:solidFill>
                  <a:schemeClr val="lt1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98" name="Rectangle 57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4573" y="2512"/>
              <a:ext cx="1863" cy="32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miter lim="800000"/>
            </a:ln>
            <a:effectLst/>
          </p:spPr>
          <p:txBody>
            <a:bodyPr wrap="none" lIns="0" rIns="0" anchor="ctr">
              <a:normAutofit fontScale="87500" lnSpcReduction="10000"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1350" b="1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汉仪文黑-75简" panose="00020600040101010101" charset="-122"/>
                  <a:ea typeface="汉仪文黑-55简" panose="00020600040101010101" charset="-122"/>
                  <a:cs typeface="+mn-cs"/>
                </a:rPr>
                <a:t>选课、上课</a:t>
              </a:r>
              <a:endParaRPr kumimoji="1" lang="zh-CN" altLang="en-US" sz="135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仪文黑-75简" panose="00020600040101010101" charset="-122"/>
                <a:ea typeface="汉仪文黑-55简" panose="00020600040101010101" charset="-122"/>
                <a:cs typeface="+mn-cs"/>
              </a:endParaRPr>
            </a:p>
          </p:txBody>
        </p:sp>
        <p:sp>
          <p:nvSpPr>
            <p:cNvPr id="99" name="Rectangle 59"/>
            <p:cNvSpPr/>
            <p:nvPr/>
          </p:nvSpPr>
          <p:spPr>
            <a:xfrm>
              <a:off x="7836" y="2504"/>
              <a:ext cx="1461" cy="326"/>
            </a:xfrm>
            <a:prstGeom prst="rect">
              <a:avLst/>
            </a:prstGeom>
            <a:solidFill>
              <a:srgbClr val="FFCC00"/>
            </a:solidFill>
            <a:ln w="19050" cap="flat" cmpd="sng">
              <a:solidFill>
                <a:srgbClr val="0A0A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>
              <a:noAutofit/>
            </a:bodyPr>
            <a:lstStyle/>
            <a:p>
              <a:pPr algn="ctr"/>
              <a:r>
                <a:rPr lang="zh-CN" altLang="en-US" sz="14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重  修</a:t>
              </a:r>
              <a:endParaRPr lang="zh-CN" altLang="en-US" sz="14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100" name="Rectangle 60"/>
            <p:cNvSpPr/>
            <p:nvPr/>
          </p:nvSpPr>
          <p:spPr>
            <a:xfrm>
              <a:off x="10051" y="3485"/>
              <a:ext cx="970" cy="500"/>
            </a:xfrm>
            <a:prstGeom prst="rect">
              <a:avLst/>
            </a:prstGeom>
            <a:solidFill>
              <a:srgbClr val="99CCFF"/>
            </a:solidFill>
            <a:ln w="19050" cap="flat" cmpd="sng">
              <a:solidFill>
                <a:srgbClr val="0A0A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>
              <a:normAutofit/>
            </a:bodyPr>
            <a:lstStyle/>
            <a:p>
              <a:pPr algn="ctr"/>
              <a:r>
                <a:rPr lang="zh-CN" altLang="en-US" sz="12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补  考</a:t>
              </a:r>
              <a:endParaRPr lang="zh-CN" altLang="en-US" sz="12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101" name="Line 62"/>
            <p:cNvSpPr/>
            <p:nvPr>
              <p:custDataLst>
                <p:tags r:id="rId22"/>
              </p:custDataLst>
            </p:nvPr>
          </p:nvSpPr>
          <p:spPr>
            <a:xfrm>
              <a:off x="8886" y="2832"/>
              <a:ext cx="0" cy="588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</p:spPr>
        </p:sp>
        <p:sp>
          <p:nvSpPr>
            <p:cNvPr id="102" name="Rectangle 63"/>
            <p:cNvSpPr/>
            <p:nvPr/>
          </p:nvSpPr>
          <p:spPr>
            <a:xfrm>
              <a:off x="8886" y="3093"/>
              <a:ext cx="108" cy="2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 anchorCtr="0">
              <a:normAutofit/>
            </a:bodyPr>
            <a:lstStyle/>
            <a:p>
              <a:r>
                <a:rPr lang="en-US" altLang="zh-CN" sz="12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N</a:t>
              </a:r>
              <a:endParaRPr lang="en-US" altLang="zh-CN" sz="12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103" name="Line 64"/>
            <p:cNvSpPr/>
            <p:nvPr>
              <p:custDataLst>
                <p:tags r:id="rId23"/>
              </p:custDataLst>
            </p:nvPr>
          </p:nvSpPr>
          <p:spPr>
            <a:xfrm flipH="1" flipV="1">
              <a:off x="6501" y="2637"/>
              <a:ext cx="1269" cy="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04" name="Line 65"/>
            <p:cNvSpPr/>
            <p:nvPr>
              <p:custDataLst>
                <p:tags r:id="rId24"/>
              </p:custDataLst>
            </p:nvPr>
          </p:nvSpPr>
          <p:spPr>
            <a:xfrm flipV="1">
              <a:off x="6419" y="3616"/>
              <a:ext cx="41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05" name="Line 67"/>
            <p:cNvSpPr/>
            <p:nvPr>
              <p:custDataLst>
                <p:tags r:id="rId25"/>
              </p:custDataLst>
            </p:nvPr>
          </p:nvSpPr>
          <p:spPr>
            <a:xfrm flipV="1">
              <a:off x="9296" y="2635"/>
              <a:ext cx="549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</p:spPr>
        </p:sp>
        <p:sp>
          <p:nvSpPr>
            <p:cNvPr id="106" name="AutoShape 68"/>
            <p:cNvSpPr/>
            <p:nvPr>
              <p:custDataLst>
                <p:tags r:id="rId26"/>
              </p:custDataLst>
            </p:nvPr>
          </p:nvSpPr>
          <p:spPr>
            <a:xfrm>
              <a:off x="9837" y="2358"/>
              <a:ext cx="1233" cy="552"/>
            </a:xfrm>
            <a:prstGeom prst="diamond">
              <a:avLst/>
            </a:prstGeom>
            <a:solidFill>
              <a:srgbClr val="7030A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>
              <a:noAutofit/>
            </a:bodyPr>
            <a:lstStyle/>
            <a:p>
              <a:pPr algn="ctr"/>
              <a:r>
                <a:rPr lang="zh-CN" altLang="en-US" sz="800" b="1" dirty="0">
                  <a:solidFill>
                    <a:schemeClr val="lt1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是否</a:t>
              </a:r>
              <a:r>
                <a:rPr lang="zh-CN" altLang="en-US" sz="900" b="1" dirty="0">
                  <a:solidFill>
                    <a:schemeClr val="lt1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合格</a:t>
              </a:r>
              <a:endParaRPr lang="zh-CN" altLang="en-US" sz="900" b="1" dirty="0">
                <a:solidFill>
                  <a:schemeClr val="lt1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107" name="Line 69"/>
            <p:cNvSpPr/>
            <p:nvPr>
              <p:custDataLst>
                <p:tags r:id="rId27"/>
              </p:custDataLst>
            </p:nvPr>
          </p:nvSpPr>
          <p:spPr>
            <a:xfrm flipH="1">
              <a:off x="10461" y="2832"/>
              <a:ext cx="0" cy="653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</p:spPr>
        </p:sp>
        <p:sp>
          <p:nvSpPr>
            <p:cNvPr id="108" name="Rectangle 70"/>
            <p:cNvSpPr/>
            <p:nvPr/>
          </p:nvSpPr>
          <p:spPr>
            <a:xfrm>
              <a:off x="9502" y="2701"/>
              <a:ext cx="206" cy="12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 anchorCtr="0">
              <a:noAutofit/>
            </a:bodyPr>
            <a:lstStyle/>
            <a:p>
              <a:pPr lvl="0" algn="l">
                <a:buClrTx/>
                <a:buSzTx/>
                <a:buFontTx/>
              </a:pPr>
              <a:r>
                <a:rPr lang="en-US" altLang="zh-CN" sz="13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  <a:sym typeface="+mn-ea"/>
                </a:rPr>
                <a:t>N</a:t>
              </a:r>
              <a:endParaRPr lang="en-US" altLang="zh-CN" sz="13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  <a:sym typeface="+mn-ea"/>
              </a:endParaRPr>
            </a:p>
          </p:txBody>
        </p:sp>
        <p:sp>
          <p:nvSpPr>
            <p:cNvPr id="109" name="Line 71"/>
            <p:cNvSpPr/>
            <p:nvPr>
              <p:custDataLst>
                <p:tags r:id="rId28"/>
              </p:custDataLst>
            </p:nvPr>
          </p:nvSpPr>
          <p:spPr>
            <a:xfrm flipH="1">
              <a:off x="7857" y="3616"/>
              <a:ext cx="410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</p:spPr>
        </p:sp>
        <p:sp>
          <p:nvSpPr>
            <p:cNvPr id="110" name="Rectangle 72"/>
            <p:cNvSpPr/>
            <p:nvPr/>
          </p:nvSpPr>
          <p:spPr>
            <a:xfrm>
              <a:off x="7984" y="3280"/>
              <a:ext cx="109" cy="2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 anchorCtr="0">
              <a:normAutofit/>
            </a:bodyPr>
            <a:lstStyle/>
            <a:p>
              <a:r>
                <a:rPr lang="en-US" altLang="zh-CN" sz="12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N</a:t>
              </a:r>
              <a:endParaRPr lang="en-US" altLang="zh-CN" sz="12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111" name="Line 73"/>
            <p:cNvSpPr/>
            <p:nvPr>
              <p:custDataLst>
                <p:tags r:id="rId29"/>
              </p:custDataLst>
            </p:nvPr>
          </p:nvSpPr>
          <p:spPr>
            <a:xfrm flipH="1">
              <a:off x="9502" y="3616"/>
              <a:ext cx="549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</p:spPr>
        </p:sp>
        <p:sp>
          <p:nvSpPr>
            <p:cNvPr id="112" name="Rectangle 74"/>
            <p:cNvSpPr/>
            <p:nvPr/>
          </p:nvSpPr>
          <p:spPr>
            <a:xfrm>
              <a:off x="9600" y="3280"/>
              <a:ext cx="296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 anchorCtr="0"/>
            <a:lstStyle/>
            <a:p>
              <a:r>
                <a:rPr lang="en-US" altLang="zh-CN" sz="13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Y</a:t>
              </a:r>
              <a:endParaRPr lang="en-US" altLang="zh-CN" sz="13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113" name="Rectangle 75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4568" y="4465"/>
              <a:ext cx="1850" cy="32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miter lim="800000"/>
            </a:ln>
            <a:effectLst/>
          </p:spPr>
          <p:txBody>
            <a:bodyPr wrap="none" anchor="ctr">
              <a:normAutofit fontScale="87500" lnSpcReduction="10000"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1350" b="1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汉仪文黑-75简" panose="00020600040101010101" charset="-122"/>
                  <a:ea typeface="汉仪文黑-55简" panose="00020600040101010101" charset="-122"/>
                  <a:cs typeface="+mn-cs"/>
                </a:rPr>
                <a:t>学 籍 处 理</a:t>
              </a:r>
              <a:endParaRPr kumimoji="1" lang="zh-CN" altLang="en-US" sz="135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仪文黑-75简" panose="00020600040101010101" charset="-122"/>
                <a:ea typeface="汉仪文黑-55简" panose="00020600040101010101" charset="-122"/>
                <a:cs typeface="+mn-cs"/>
              </a:endParaRPr>
            </a:p>
          </p:txBody>
        </p:sp>
        <p:sp>
          <p:nvSpPr>
            <p:cNvPr id="114" name="Line 77"/>
            <p:cNvSpPr/>
            <p:nvPr>
              <p:custDataLst>
                <p:tags r:id="rId31"/>
              </p:custDataLst>
            </p:nvPr>
          </p:nvSpPr>
          <p:spPr>
            <a:xfrm flipH="1">
              <a:off x="5458" y="4270"/>
              <a:ext cx="0" cy="19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15" name="Oval 80"/>
            <p:cNvSpPr/>
            <p:nvPr/>
          </p:nvSpPr>
          <p:spPr>
            <a:xfrm>
              <a:off x="4735" y="2414"/>
              <a:ext cx="748" cy="458"/>
            </a:xfrm>
            <a:prstGeom prst="ellipse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>
              <a:normAutofit fontScale="85000" lnSpcReduction="20000"/>
            </a:bodyPr>
            <a:lstStyle/>
            <a:p>
              <a:endParaRPr lang="zh-CN" altLang="en-US" sz="1500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16" name="Oval 82"/>
            <p:cNvSpPr/>
            <p:nvPr/>
          </p:nvSpPr>
          <p:spPr>
            <a:xfrm>
              <a:off x="4476" y="1981"/>
              <a:ext cx="2058" cy="418"/>
            </a:xfrm>
            <a:prstGeom prst="ellipse">
              <a:avLst/>
            </a:prstGeom>
            <a:noFill/>
            <a:ln w="254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>
              <a:normAutofit/>
            </a:bodyPr>
            <a:lstStyle/>
            <a:p>
              <a:endParaRPr lang="zh-CN" altLang="en-US" sz="100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 useBgFill="1">
          <p:nvSpPr>
            <p:cNvPr id="117" name="AutoShape 83"/>
            <p:cNvSpPr/>
            <p:nvPr/>
          </p:nvSpPr>
          <p:spPr>
            <a:xfrm>
              <a:off x="6797" y="1441"/>
              <a:ext cx="2427" cy="595"/>
            </a:xfrm>
            <a:prstGeom prst="wedgeEllipseCallout">
              <a:avLst>
                <a:gd name="adj1" fmla="val -65852"/>
                <a:gd name="adj2" fmla="val 61782"/>
              </a:avLst>
            </a:prstGeom>
            <a:ln w="9525" cap="flat" cmpd="sng">
              <a:solidFill>
                <a:srgbClr val="FF66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normAutofit/>
            </a:bodyPr>
            <a:lstStyle/>
            <a:p>
              <a:r>
                <a:rPr lang="zh-CN" altLang="en-US" sz="12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取得学籍的关键</a:t>
              </a:r>
              <a:endParaRPr lang="zh-CN" altLang="en-US" sz="12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118" name="Rectangle 85"/>
            <p:cNvSpPr/>
            <p:nvPr>
              <p:custDataLst>
                <p:tags r:id="rId32"/>
              </p:custDataLst>
            </p:nvPr>
          </p:nvSpPr>
          <p:spPr>
            <a:xfrm>
              <a:off x="10083" y="4334"/>
              <a:ext cx="1087" cy="588"/>
            </a:xfrm>
            <a:prstGeom prst="rect">
              <a:avLst/>
            </a:prstGeom>
            <a:solidFill>
              <a:srgbClr val="333333"/>
            </a:solidFill>
            <a:ln w="9525" cap="flat" cmpd="sng">
              <a:solidFill>
                <a:srgbClr val="008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>
              <a:normAutofit/>
            </a:bodyPr>
            <a:lstStyle/>
            <a:p>
              <a:pPr algn="ctr"/>
              <a:r>
                <a:rPr lang="zh-CN" altLang="en-US" sz="700" b="1" dirty="0">
                  <a:solidFill>
                    <a:schemeClr val="bg1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退  学</a:t>
              </a:r>
              <a:endParaRPr lang="zh-CN" altLang="en-US" sz="700" b="1" dirty="0">
                <a:solidFill>
                  <a:schemeClr val="bg1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  <a:p>
              <a:pPr algn="ctr"/>
              <a:r>
                <a:rPr lang="zh-CN" altLang="en-US" sz="700" b="1" dirty="0">
                  <a:solidFill>
                    <a:schemeClr val="bg1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肄业证明</a:t>
              </a:r>
              <a:endParaRPr lang="zh-CN" altLang="en-US" sz="700" b="1" dirty="0">
                <a:solidFill>
                  <a:schemeClr val="bg1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119" name="Rectangle 86"/>
            <p:cNvSpPr/>
            <p:nvPr/>
          </p:nvSpPr>
          <p:spPr>
            <a:xfrm>
              <a:off x="8874" y="4989"/>
              <a:ext cx="218" cy="1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 anchorCtr="0">
              <a:normAutofit fontScale="25000" lnSpcReduction="20000"/>
            </a:bodyPr>
            <a:lstStyle/>
            <a:p>
              <a:r>
                <a:rPr lang="en-US" altLang="zh-CN" sz="48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Y</a:t>
              </a:r>
              <a:endParaRPr lang="en-US" altLang="zh-CN" sz="48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120" name="Line 88"/>
            <p:cNvSpPr/>
            <p:nvPr>
              <p:custDataLst>
                <p:tags r:id="rId33"/>
              </p:custDataLst>
            </p:nvPr>
          </p:nvSpPr>
          <p:spPr>
            <a:xfrm flipH="1" flipV="1">
              <a:off x="9170" y="4894"/>
              <a:ext cx="0" cy="338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</p:spPr>
        </p:sp>
        <p:sp>
          <p:nvSpPr>
            <p:cNvPr id="121" name="Rectangle 89"/>
            <p:cNvSpPr/>
            <p:nvPr/>
          </p:nvSpPr>
          <p:spPr>
            <a:xfrm>
              <a:off x="10652" y="5781"/>
              <a:ext cx="218" cy="1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 anchorCtr="0">
              <a:normAutofit fontScale="25000" lnSpcReduction="20000"/>
            </a:bodyPr>
            <a:lstStyle/>
            <a:p>
              <a:r>
                <a:rPr lang="en-US" altLang="zh-CN" sz="48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Y</a:t>
              </a:r>
              <a:endParaRPr lang="en-US" altLang="zh-CN" sz="48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122" name="Rectangle 91"/>
            <p:cNvSpPr/>
            <p:nvPr/>
          </p:nvSpPr>
          <p:spPr>
            <a:xfrm>
              <a:off x="8093" y="4334"/>
              <a:ext cx="218" cy="1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 anchorCtr="0">
              <a:normAutofit fontScale="25000" lnSpcReduction="20000"/>
            </a:bodyPr>
            <a:lstStyle/>
            <a:p>
              <a:r>
                <a:rPr lang="en-US" altLang="zh-CN" sz="48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Y</a:t>
              </a:r>
              <a:endParaRPr lang="en-US" altLang="zh-CN" sz="48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123" name="Line 92"/>
            <p:cNvSpPr/>
            <p:nvPr>
              <p:custDataLst>
                <p:tags r:id="rId34"/>
              </p:custDataLst>
            </p:nvPr>
          </p:nvSpPr>
          <p:spPr>
            <a:xfrm flipH="1">
              <a:off x="8132" y="4596"/>
              <a:ext cx="276" cy="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</p:spPr>
        </p:sp>
        <p:sp>
          <p:nvSpPr>
            <p:cNvPr id="124" name="Line 93"/>
            <p:cNvSpPr/>
            <p:nvPr>
              <p:custDataLst>
                <p:tags r:id="rId35"/>
              </p:custDataLst>
            </p:nvPr>
          </p:nvSpPr>
          <p:spPr>
            <a:xfrm flipV="1">
              <a:off x="6419" y="4596"/>
              <a:ext cx="412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26" name="Rectangle 96"/>
            <p:cNvSpPr/>
            <p:nvPr>
              <p:custDataLst>
                <p:tags r:id="rId36"/>
              </p:custDataLst>
            </p:nvPr>
          </p:nvSpPr>
          <p:spPr>
            <a:xfrm>
              <a:off x="8459" y="5257"/>
              <a:ext cx="1113" cy="578"/>
            </a:xfrm>
            <a:prstGeom prst="rect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>
              <a:normAutofit/>
            </a:bodyPr>
            <a:lstStyle/>
            <a:p>
              <a:r>
                <a:rPr lang="zh-CN" altLang="en-US" sz="12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试读一年</a:t>
              </a:r>
              <a:endParaRPr lang="zh-CN" altLang="en-US" sz="12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127" name="Line 97"/>
            <p:cNvSpPr/>
            <p:nvPr>
              <p:custDataLst>
                <p:tags r:id="rId37"/>
              </p:custDataLst>
            </p:nvPr>
          </p:nvSpPr>
          <p:spPr>
            <a:xfrm flipV="1">
              <a:off x="10599" y="4922"/>
              <a:ext cx="0" cy="263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28" name="Line 98"/>
            <p:cNvSpPr/>
            <p:nvPr>
              <p:custDataLst>
                <p:tags r:id="rId38"/>
              </p:custDataLst>
            </p:nvPr>
          </p:nvSpPr>
          <p:spPr>
            <a:xfrm>
              <a:off x="9625" y="5445"/>
              <a:ext cx="27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29" name="Rectangle 99"/>
            <p:cNvSpPr/>
            <p:nvPr/>
          </p:nvSpPr>
          <p:spPr>
            <a:xfrm>
              <a:off x="10599" y="4989"/>
              <a:ext cx="206" cy="1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 anchorCtr="0">
              <a:noAutofit/>
            </a:bodyPr>
            <a:lstStyle/>
            <a:p>
              <a:pPr lvl="0" algn="l">
                <a:buClrTx/>
                <a:buSzTx/>
                <a:buFontTx/>
              </a:pPr>
              <a:r>
                <a:rPr lang="en-US" altLang="zh-CN" sz="11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  <a:sym typeface="+mn-ea"/>
                </a:rPr>
                <a:t>N</a:t>
              </a:r>
              <a:endParaRPr lang="en-US" altLang="zh-CN" sz="3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  <a:sym typeface="+mn-ea"/>
              </a:endParaRPr>
            </a:p>
          </p:txBody>
        </p:sp>
        <p:sp>
          <p:nvSpPr>
            <p:cNvPr id="130" name="Line 100"/>
            <p:cNvSpPr/>
            <p:nvPr>
              <p:custDataLst>
                <p:tags r:id="rId39"/>
              </p:custDataLst>
            </p:nvPr>
          </p:nvSpPr>
          <p:spPr>
            <a:xfrm>
              <a:off x="10578" y="5706"/>
              <a:ext cx="0" cy="32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31" name="Text Box 101"/>
            <p:cNvSpPr txBox="1"/>
            <p:nvPr/>
          </p:nvSpPr>
          <p:spPr>
            <a:xfrm>
              <a:off x="10133" y="6007"/>
              <a:ext cx="1200" cy="36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norm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2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继续学习</a:t>
              </a:r>
              <a:endParaRPr lang="zh-CN" altLang="en-US" sz="12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132" name="Line 102"/>
            <p:cNvSpPr/>
            <p:nvPr>
              <p:custDataLst>
                <p:tags r:id="rId40"/>
              </p:custDataLst>
            </p:nvPr>
          </p:nvSpPr>
          <p:spPr>
            <a:xfrm>
              <a:off x="7500" y="5011"/>
              <a:ext cx="0" cy="224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33" name="Text Box 103"/>
            <p:cNvSpPr txBox="1"/>
            <p:nvPr/>
          </p:nvSpPr>
          <p:spPr>
            <a:xfrm>
              <a:off x="7057" y="5342"/>
              <a:ext cx="1233" cy="14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/>
            <a:lstStyle/>
            <a:p>
              <a:pPr>
                <a:spcBef>
                  <a:spcPct val="50000"/>
                </a:spcBef>
              </a:pPr>
              <a:r>
                <a:rPr lang="zh-CN" altLang="en-US" sz="14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继续学习</a:t>
              </a:r>
              <a:endParaRPr lang="zh-CN" altLang="en-US" sz="14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134" name="Rectangle 104"/>
            <p:cNvSpPr/>
            <p:nvPr/>
          </p:nvSpPr>
          <p:spPr>
            <a:xfrm>
              <a:off x="4476" y="6754"/>
              <a:ext cx="480" cy="1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 anchorCtr="0"/>
            <a:lstStyle/>
            <a:p>
              <a:r>
                <a:rPr lang="zh-CN" altLang="en-US" sz="10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不符合</a:t>
              </a:r>
              <a:endParaRPr lang="zh-CN" altLang="en-US" sz="10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135" name="Rectangle 107"/>
            <p:cNvSpPr/>
            <p:nvPr/>
          </p:nvSpPr>
          <p:spPr>
            <a:xfrm>
              <a:off x="8705" y="6155"/>
              <a:ext cx="362" cy="1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 anchorCtr="0">
              <a:noAutofit/>
            </a:bodyPr>
            <a:lstStyle/>
            <a:p>
              <a:pPr lvl="0" algn="l">
                <a:buClrTx/>
                <a:buSzTx/>
                <a:buFontTx/>
              </a:pPr>
              <a:r>
                <a:rPr lang="zh-CN" altLang="en-US" sz="10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  <a:sym typeface="+mn-ea"/>
                </a:rPr>
                <a:t>符合</a:t>
              </a:r>
              <a:endParaRPr lang="zh-CN" altLang="en-US" sz="10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  <a:sym typeface="+mn-ea"/>
              </a:endParaRPr>
            </a:p>
          </p:txBody>
        </p:sp>
        <p:sp>
          <p:nvSpPr>
            <p:cNvPr id="136" name="Line 113"/>
            <p:cNvSpPr/>
            <p:nvPr>
              <p:custDataLst>
                <p:tags r:id="rId41"/>
              </p:custDataLst>
            </p:nvPr>
          </p:nvSpPr>
          <p:spPr>
            <a:xfrm flipV="1">
              <a:off x="4286" y="2638"/>
              <a:ext cx="299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37" name="Line 114"/>
            <p:cNvSpPr/>
            <p:nvPr>
              <p:custDataLst>
                <p:tags r:id="rId42"/>
              </p:custDataLst>
            </p:nvPr>
          </p:nvSpPr>
          <p:spPr>
            <a:xfrm flipH="1">
              <a:off x="6720" y="5546"/>
              <a:ext cx="337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38" name="AutoShape 117"/>
            <p:cNvSpPr/>
            <p:nvPr>
              <p:custDataLst>
                <p:tags r:id="rId43"/>
              </p:custDataLst>
            </p:nvPr>
          </p:nvSpPr>
          <p:spPr>
            <a:xfrm>
              <a:off x="3686" y="4060"/>
              <a:ext cx="600" cy="1450"/>
            </a:xfrm>
            <a:prstGeom prst="diamond">
              <a:avLst/>
            </a:prstGeom>
            <a:solidFill>
              <a:srgbClr val="7030A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>
              <a:noAutofit/>
            </a:bodyPr>
            <a:lstStyle/>
            <a:p>
              <a:pPr algn="ctr"/>
              <a:r>
                <a:rPr lang="zh-CN" altLang="en-US" sz="800" b="1" dirty="0">
                  <a:solidFill>
                    <a:schemeClr val="lt1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学</a:t>
              </a:r>
              <a:endParaRPr lang="zh-CN" altLang="en-US" sz="800" b="1" dirty="0">
                <a:solidFill>
                  <a:schemeClr val="lt1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  <a:p>
              <a:pPr algn="ctr"/>
              <a:r>
                <a:rPr lang="zh-CN" altLang="en-US" sz="800" b="1" dirty="0">
                  <a:solidFill>
                    <a:schemeClr val="lt1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习</a:t>
              </a:r>
              <a:endParaRPr lang="zh-CN" altLang="en-US" sz="800" b="1" dirty="0">
                <a:solidFill>
                  <a:schemeClr val="lt1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  <a:p>
              <a:pPr algn="ctr"/>
              <a:r>
                <a:rPr lang="zh-CN" altLang="en-US" sz="800" b="1" dirty="0">
                  <a:solidFill>
                    <a:schemeClr val="lt1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年</a:t>
              </a:r>
              <a:endParaRPr lang="zh-CN" altLang="en-US" sz="800" b="1" dirty="0">
                <a:solidFill>
                  <a:schemeClr val="lt1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  <a:p>
              <a:pPr algn="ctr"/>
              <a:r>
                <a:rPr lang="zh-CN" altLang="en-US" sz="800" b="1" dirty="0">
                  <a:solidFill>
                    <a:schemeClr val="lt1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限</a:t>
              </a:r>
              <a:endParaRPr lang="zh-CN" altLang="en-US" sz="800" b="1" dirty="0">
                <a:solidFill>
                  <a:schemeClr val="lt1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139" name="Line 118"/>
            <p:cNvSpPr/>
            <p:nvPr>
              <p:custDataLst>
                <p:tags r:id="rId44"/>
              </p:custDataLst>
            </p:nvPr>
          </p:nvSpPr>
          <p:spPr>
            <a:xfrm flipV="1">
              <a:off x="3987" y="2638"/>
              <a:ext cx="0" cy="142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0" name="Line 119"/>
            <p:cNvSpPr/>
            <p:nvPr>
              <p:custDataLst>
                <p:tags r:id="rId45"/>
              </p:custDataLst>
            </p:nvPr>
          </p:nvSpPr>
          <p:spPr>
            <a:xfrm flipV="1">
              <a:off x="3987" y="2637"/>
              <a:ext cx="306" cy="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1" name="Rectangle 120"/>
            <p:cNvSpPr/>
            <p:nvPr/>
          </p:nvSpPr>
          <p:spPr>
            <a:xfrm>
              <a:off x="3453" y="3213"/>
              <a:ext cx="459" cy="85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 anchorCtr="0"/>
            <a:lstStyle/>
            <a:p>
              <a:r>
                <a:rPr lang="zh-CN" altLang="en-US" sz="12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未</a:t>
              </a:r>
              <a:endParaRPr lang="zh-CN" altLang="en-US" sz="12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  <a:p>
              <a:r>
                <a:rPr lang="zh-CN" altLang="en-US" sz="12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超</a:t>
              </a:r>
              <a:endParaRPr lang="zh-CN" altLang="en-US" sz="12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  <a:p>
              <a:r>
                <a:rPr lang="zh-CN" altLang="en-US" sz="12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出</a:t>
              </a:r>
              <a:endParaRPr lang="zh-CN" altLang="en-US" sz="12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 useBgFill="1">
          <p:nvSpPr>
            <p:cNvPr id="142" name="AutoShape 83"/>
            <p:cNvSpPr/>
            <p:nvPr/>
          </p:nvSpPr>
          <p:spPr>
            <a:xfrm>
              <a:off x="2971" y="1627"/>
              <a:ext cx="1422" cy="1122"/>
            </a:xfrm>
            <a:prstGeom prst="wedgeEllipseCallout">
              <a:avLst>
                <a:gd name="adj1" fmla="val 71981"/>
                <a:gd name="adj2" fmla="val 44009"/>
              </a:avLst>
            </a:prstGeom>
            <a:ln w="9525" cap="flat" cmpd="sng">
              <a:solidFill>
                <a:srgbClr val="FF66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normAutofit/>
            </a:bodyPr>
            <a:lstStyle/>
            <a:p>
              <a:r>
                <a:rPr lang="zh-CN" altLang="en-US" sz="12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参加教学过程的首要环节</a:t>
              </a:r>
              <a:endParaRPr lang="zh-CN" altLang="en-US" sz="12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143" name="Rectangle 75"/>
            <p:cNvSpPr/>
            <p:nvPr>
              <p:custDataLst>
                <p:tags r:id="rId46"/>
              </p:custDataLst>
            </p:nvPr>
          </p:nvSpPr>
          <p:spPr>
            <a:xfrm>
              <a:off x="4585" y="5257"/>
              <a:ext cx="2075" cy="479"/>
            </a:xfrm>
            <a:prstGeom prst="rect">
              <a:avLst/>
            </a:prstGeom>
            <a:solidFill>
              <a:schemeClr val="hlink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>
              <a:noAutofit/>
            </a:bodyPr>
            <a:lstStyle/>
            <a:p>
              <a:pPr algn="ctr"/>
              <a:r>
                <a:rPr lang="zh-CN" altLang="en-US" sz="1050" b="1" dirty="0">
                  <a:solidFill>
                    <a:schemeClr val="lt1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进入毕业年级</a:t>
              </a:r>
              <a:endParaRPr lang="zh-CN" altLang="en-US" sz="1050" b="1" dirty="0">
                <a:solidFill>
                  <a:schemeClr val="lt1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  <a:p>
              <a:pPr algn="ctr"/>
              <a:r>
                <a:rPr lang="zh-CN" altLang="en-US" sz="1050" b="1" dirty="0">
                  <a:solidFill>
                    <a:schemeClr val="lt1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提出毕业申请</a:t>
              </a:r>
              <a:endParaRPr lang="zh-CN" altLang="en-US" sz="1050" b="1" dirty="0">
                <a:solidFill>
                  <a:schemeClr val="lt1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sp>
          <p:nvSpPr>
            <p:cNvPr id="144" name="Line 102"/>
            <p:cNvSpPr>
              <a:spLocks noChangeShapeType="1"/>
            </p:cNvSpPr>
            <p:nvPr>
              <p:custDataLst>
                <p:tags r:id="rId47"/>
              </p:custDataLst>
            </p:nvPr>
          </p:nvSpPr>
          <p:spPr bwMode="auto">
            <a:xfrm flipH="1">
              <a:off x="3912" y="7128"/>
              <a:ext cx="82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ffectLst>
              <a:outerShdw algn="ctr" rotWithShape="0">
                <a:schemeClr val="bg2">
                  <a:alpha val="50000"/>
                </a:schemeClr>
              </a:outerShdw>
            </a:effectLst>
          </p:spPr>
          <p:txBody>
            <a:bodyPr>
              <a:normAutofit fontScale="25000" lnSpcReduction="200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5" name="Line 103"/>
            <p:cNvSpPr>
              <a:spLocks noChangeShapeType="1"/>
            </p:cNvSpPr>
            <p:nvPr>
              <p:custDataLst>
                <p:tags r:id="rId48"/>
              </p:custDataLst>
            </p:nvPr>
          </p:nvSpPr>
          <p:spPr bwMode="auto">
            <a:xfrm flipV="1">
              <a:off x="3987" y="5482"/>
              <a:ext cx="0" cy="16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ffectLst>
              <a:outerShdw algn="ctr" rotWithShape="0">
                <a:schemeClr val="bg2">
                  <a:alpha val="50000"/>
                </a:schemeClr>
              </a:outerShdw>
            </a:effectLst>
          </p:spPr>
          <p:txBody>
            <a:bodyPr>
              <a:normAutofit fontScale="25000" lnSpcReduction="200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6" name="Line 105"/>
            <p:cNvSpPr>
              <a:spLocks noChangeShapeType="1"/>
            </p:cNvSpPr>
            <p:nvPr>
              <p:custDataLst>
                <p:tags r:id="rId49"/>
              </p:custDataLst>
            </p:nvPr>
          </p:nvSpPr>
          <p:spPr bwMode="auto">
            <a:xfrm>
              <a:off x="5408" y="5706"/>
              <a:ext cx="0" cy="3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ffectLst>
              <a:outerShdw algn="ctr" rotWithShape="0">
                <a:schemeClr val="bg2">
                  <a:alpha val="50000"/>
                </a:schemeClr>
              </a:outerShdw>
            </a:effectLst>
          </p:spPr>
          <p:txBody>
            <a:bodyPr>
              <a:normAutofit fontScale="25000" lnSpcReduction="200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7" name="Rectangle 95"/>
            <p:cNvSpPr/>
            <p:nvPr/>
          </p:nvSpPr>
          <p:spPr>
            <a:xfrm>
              <a:off x="7667" y="4969"/>
              <a:ext cx="206" cy="1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 anchorCtr="0">
              <a:noAutofit/>
            </a:bodyPr>
            <a:lstStyle/>
            <a:p>
              <a:r>
                <a:rPr lang="en-US" altLang="zh-CN" sz="1100" b="1" dirty="0">
                  <a:solidFill>
                    <a:srgbClr val="000000"/>
                  </a:solidFill>
                  <a:latin typeface="汉仪文黑-75简" panose="00020600040101010101" charset="-122"/>
                  <a:ea typeface="汉仪文黑-55简" panose="00020600040101010101" charset="-122"/>
                </a:rPr>
                <a:t>N</a:t>
              </a:r>
              <a:endParaRPr lang="en-US" altLang="zh-CN" sz="1100" b="1" dirty="0">
                <a:solidFill>
                  <a:srgbClr val="000000"/>
                </a:solidFill>
                <a:latin typeface="汉仪文黑-75简" panose="00020600040101010101" charset="-122"/>
                <a:ea typeface="汉仪文黑-55简" panose="00020600040101010101" charset="-122"/>
              </a:endParaRPr>
            </a:p>
          </p:txBody>
        </p:sp>
        <p:grpSp>
          <p:nvGrpSpPr>
            <p:cNvPr id="148" name="组合 147"/>
            <p:cNvGrpSpPr/>
            <p:nvPr/>
          </p:nvGrpSpPr>
          <p:grpSpPr>
            <a:xfrm>
              <a:off x="6870" y="3293"/>
              <a:ext cx="4514" cy="2391"/>
              <a:chOff x="6872" y="3312"/>
              <a:chExt cx="4514" cy="2391"/>
            </a:xfrm>
          </p:grpSpPr>
          <p:sp>
            <p:nvSpPr>
              <p:cNvPr id="149" name="AutoShape 61"/>
              <p:cNvSpPr/>
              <p:nvPr>
                <p:custDataLst>
                  <p:tags r:id="rId50"/>
                </p:custDataLst>
              </p:nvPr>
            </p:nvSpPr>
            <p:spPr>
              <a:xfrm>
                <a:off x="8280" y="3358"/>
                <a:ext cx="1236" cy="532"/>
              </a:xfrm>
              <a:prstGeom prst="diamond">
                <a:avLst/>
              </a:prstGeom>
              <a:solidFill>
                <a:srgbClr val="7030A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/>
              <a:p>
                <a:pPr algn="ctr"/>
                <a:r>
                  <a:rPr lang="zh-CN" altLang="en-US" sz="900" b="1" dirty="0">
                    <a:solidFill>
                      <a:schemeClr val="lt1"/>
                    </a:solidFill>
                    <a:latin typeface="汉仪文黑-75简" panose="00020600040101010101" charset="-122"/>
                    <a:ea typeface="汉仪文黑-55简" panose="00020600040101010101" charset="-122"/>
                  </a:rPr>
                  <a:t>补考</a:t>
                </a:r>
                <a:endParaRPr lang="en-US" altLang="zh-CN" sz="900" b="1" dirty="0">
                  <a:solidFill>
                    <a:schemeClr val="lt1"/>
                  </a:solidFill>
                  <a:latin typeface="汉仪文黑-75简" panose="00020600040101010101" charset="-122"/>
                  <a:ea typeface="汉仪文黑-55简" panose="00020600040101010101" charset="-122"/>
                </a:endParaRPr>
              </a:p>
              <a:p>
                <a:pPr algn="ctr"/>
                <a:r>
                  <a:rPr lang="zh-CN" altLang="en-US" sz="900" b="1" dirty="0">
                    <a:solidFill>
                      <a:schemeClr val="lt1"/>
                    </a:solidFill>
                    <a:latin typeface="汉仪文黑-75简" panose="00020600040101010101" charset="-122"/>
                    <a:ea typeface="汉仪文黑-55简" panose="00020600040101010101" charset="-122"/>
                  </a:rPr>
                  <a:t>资格</a:t>
                </a:r>
                <a:endParaRPr lang="zh-CN" altLang="en-US" sz="900" b="1" dirty="0">
                  <a:solidFill>
                    <a:schemeClr val="lt1"/>
                  </a:solidFill>
                  <a:latin typeface="汉仪文黑-75简" panose="00020600040101010101" charset="-122"/>
                  <a:ea typeface="汉仪文黑-55简" panose="00020600040101010101" charset="-122"/>
                </a:endParaRPr>
              </a:p>
            </p:txBody>
          </p:sp>
          <p:sp>
            <p:nvSpPr>
              <p:cNvPr id="150" name="AutoShape 66"/>
              <p:cNvSpPr/>
              <p:nvPr>
                <p:custDataLst>
                  <p:tags r:id="rId51"/>
                </p:custDataLst>
              </p:nvPr>
            </p:nvSpPr>
            <p:spPr>
              <a:xfrm>
                <a:off x="6872" y="3312"/>
                <a:ext cx="1080" cy="614"/>
              </a:xfrm>
              <a:prstGeom prst="diamond">
                <a:avLst/>
              </a:prstGeom>
              <a:solidFill>
                <a:srgbClr val="7030A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/>
              <a:p>
                <a:pPr algn="ctr"/>
                <a:r>
                  <a:rPr lang="zh-CN" altLang="en-US" sz="900" b="1" dirty="0">
                    <a:solidFill>
                      <a:schemeClr val="lt1"/>
                    </a:solidFill>
                    <a:latin typeface="汉仪文黑-75简" panose="00020600040101010101" charset="-122"/>
                    <a:ea typeface="汉仪文黑-55简" panose="00020600040101010101" charset="-122"/>
                  </a:rPr>
                  <a:t>是否</a:t>
                </a:r>
                <a:endParaRPr lang="en-US" altLang="zh-CN" sz="900" b="1" dirty="0">
                  <a:solidFill>
                    <a:schemeClr val="lt1"/>
                  </a:solidFill>
                  <a:latin typeface="汉仪文黑-75简" panose="00020600040101010101" charset="-122"/>
                  <a:ea typeface="汉仪文黑-55简" panose="00020600040101010101" charset="-122"/>
                </a:endParaRPr>
              </a:p>
              <a:p>
                <a:pPr algn="ctr"/>
                <a:r>
                  <a:rPr lang="zh-CN" altLang="en-US" sz="900" b="1" dirty="0">
                    <a:solidFill>
                      <a:schemeClr val="lt1"/>
                    </a:solidFill>
                    <a:latin typeface="汉仪文黑-75简" panose="00020600040101010101" charset="-122"/>
                    <a:ea typeface="汉仪文黑-55简" panose="00020600040101010101" charset="-122"/>
                  </a:rPr>
                  <a:t>合格</a:t>
                </a:r>
                <a:endParaRPr lang="zh-CN" altLang="en-US" sz="900" b="1" dirty="0">
                  <a:solidFill>
                    <a:schemeClr val="lt1"/>
                  </a:solidFill>
                  <a:latin typeface="汉仪文黑-75简" panose="00020600040101010101" charset="-122"/>
                  <a:ea typeface="汉仪文黑-55简" panose="00020600040101010101" charset="-122"/>
                </a:endParaRPr>
              </a:p>
            </p:txBody>
          </p:sp>
          <p:sp>
            <p:nvSpPr>
              <p:cNvPr id="151" name="AutoShape 87"/>
              <p:cNvSpPr/>
              <p:nvPr>
                <p:custDataLst>
                  <p:tags r:id="rId52"/>
                </p:custDataLst>
              </p:nvPr>
            </p:nvSpPr>
            <p:spPr>
              <a:xfrm>
                <a:off x="8406" y="4270"/>
                <a:ext cx="1506" cy="652"/>
              </a:xfrm>
              <a:prstGeom prst="diamond">
                <a:avLst/>
              </a:prstGeom>
              <a:solidFill>
                <a:srgbClr val="7030A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/>
              <a:p>
                <a:pPr algn="ctr"/>
                <a:r>
                  <a:rPr lang="zh-CN" altLang="en-US" sz="900" b="1" dirty="0">
                    <a:solidFill>
                      <a:schemeClr val="lt1"/>
                    </a:solidFill>
                    <a:latin typeface="汉仪文黑-75简" panose="00020600040101010101" charset="-122"/>
                    <a:ea typeface="汉仪文黑-55简" panose="00020600040101010101" charset="-122"/>
                  </a:rPr>
                  <a:t>是否达到</a:t>
                </a:r>
                <a:br>
                  <a:rPr lang="en-US" altLang="zh-CN" sz="900" b="1" dirty="0">
                    <a:solidFill>
                      <a:schemeClr val="lt1"/>
                    </a:solidFill>
                    <a:latin typeface="汉仪文黑-75简" panose="00020600040101010101" charset="-122"/>
                    <a:ea typeface="汉仪文黑-55简" panose="00020600040101010101" charset="-122"/>
                  </a:rPr>
                </a:br>
                <a:r>
                  <a:rPr lang="zh-CN" altLang="en-US" sz="900" b="1" dirty="0">
                    <a:solidFill>
                      <a:schemeClr val="lt1"/>
                    </a:solidFill>
                    <a:latin typeface="汉仪文黑-75简" panose="00020600040101010101" charset="-122"/>
                    <a:ea typeface="汉仪文黑-55简" panose="00020600040101010101" charset="-122"/>
                  </a:rPr>
                  <a:t>试读</a:t>
                </a:r>
                <a:endParaRPr lang="zh-CN" altLang="en-US" sz="900" b="1" dirty="0">
                  <a:solidFill>
                    <a:schemeClr val="lt1"/>
                  </a:solidFill>
                  <a:latin typeface="汉仪文黑-75简" panose="00020600040101010101" charset="-122"/>
                  <a:ea typeface="汉仪文黑-55简" panose="00020600040101010101" charset="-122"/>
                </a:endParaRPr>
              </a:p>
            </p:txBody>
          </p:sp>
          <p:sp>
            <p:nvSpPr>
              <p:cNvPr id="152" name="AutoShape 90"/>
              <p:cNvSpPr/>
              <p:nvPr>
                <p:custDataLst>
                  <p:tags r:id="rId53"/>
                </p:custDataLst>
              </p:nvPr>
            </p:nvSpPr>
            <p:spPr>
              <a:xfrm>
                <a:off x="6872" y="4210"/>
                <a:ext cx="1260" cy="756"/>
              </a:xfrm>
              <a:prstGeom prst="diamond">
                <a:avLst/>
              </a:prstGeom>
              <a:solidFill>
                <a:srgbClr val="7030A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/>
              <a:p>
                <a:pPr algn="ctr"/>
                <a:r>
                  <a:rPr lang="zh-CN" altLang="en-US" sz="900" b="1" dirty="0">
                    <a:solidFill>
                      <a:schemeClr val="lt1"/>
                    </a:solidFill>
                    <a:latin typeface="汉仪文黑-75简" panose="00020600040101010101" charset="-122"/>
                    <a:ea typeface="汉仪文黑-55简" panose="00020600040101010101" charset="-122"/>
                  </a:rPr>
                  <a:t>是否达到</a:t>
                </a:r>
                <a:endParaRPr lang="zh-CN" altLang="en-US" sz="900" b="1" dirty="0">
                  <a:solidFill>
                    <a:schemeClr val="lt1"/>
                  </a:solidFill>
                  <a:latin typeface="汉仪文黑-75简" panose="00020600040101010101" charset="-122"/>
                  <a:ea typeface="汉仪文黑-55简" panose="00020600040101010101" charset="-122"/>
                </a:endParaRPr>
              </a:p>
              <a:p>
                <a:pPr algn="ctr"/>
                <a:r>
                  <a:rPr lang="zh-CN" altLang="en-US" sz="900" b="1" dirty="0">
                    <a:solidFill>
                      <a:schemeClr val="lt1"/>
                    </a:solidFill>
                    <a:latin typeface="汉仪文黑-75简" panose="00020600040101010101" charset="-122"/>
                    <a:ea typeface="汉仪文黑-55简" panose="00020600040101010101" charset="-122"/>
                  </a:rPr>
                  <a:t>学业警告</a:t>
                </a:r>
                <a:endParaRPr lang="zh-CN" altLang="en-US" sz="900" b="1" dirty="0">
                  <a:solidFill>
                    <a:schemeClr val="lt1"/>
                  </a:solidFill>
                  <a:latin typeface="汉仪文黑-75简" panose="00020600040101010101" charset="-122"/>
                  <a:ea typeface="汉仪文黑-55简" panose="00020600040101010101" charset="-122"/>
                </a:endParaRPr>
              </a:p>
            </p:txBody>
          </p:sp>
          <p:sp>
            <p:nvSpPr>
              <p:cNvPr id="153" name="AutoShape 94"/>
              <p:cNvSpPr/>
              <p:nvPr>
                <p:custDataLst>
                  <p:tags r:id="rId54"/>
                </p:custDataLst>
              </p:nvPr>
            </p:nvSpPr>
            <p:spPr>
              <a:xfrm>
                <a:off x="9912" y="5182"/>
                <a:ext cx="1475" cy="521"/>
              </a:xfrm>
              <a:prstGeom prst="diamond">
                <a:avLst/>
              </a:prstGeom>
              <a:solidFill>
                <a:srgbClr val="7030A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/>
              <a:p>
                <a:pPr algn="ctr"/>
                <a:r>
                  <a:rPr lang="zh-CN" altLang="en-US" sz="900" b="1" dirty="0">
                    <a:solidFill>
                      <a:schemeClr val="lt1"/>
                    </a:solidFill>
                    <a:latin typeface="汉仪文黑-75简" panose="00020600040101010101" charset="-122"/>
                    <a:ea typeface="汉仪文黑-55简" panose="00020600040101010101" charset="-122"/>
                  </a:rPr>
                  <a:t>是否解除</a:t>
                </a:r>
                <a:endParaRPr lang="zh-CN" altLang="en-US" sz="900" b="1" dirty="0">
                  <a:solidFill>
                    <a:schemeClr val="lt1"/>
                  </a:solidFill>
                  <a:latin typeface="汉仪文黑-75简" panose="00020600040101010101" charset="-122"/>
                  <a:ea typeface="汉仪文黑-55简" panose="00020600040101010101" charset="-122"/>
                </a:endParaRPr>
              </a:p>
            </p:txBody>
          </p:sp>
        </p:grpSp>
      </p:grpSp>
    </p:spTree>
    <p:custDataLst>
      <p:tags r:id="rId5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1365" cy="9417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tIns="45720" rIns="45719" bIns="45720" anchor="ctr" anchorCtr="0">
            <a:normAutofit lnSpcReduction="1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 lvl="0">
              <a:lnSpc>
                <a:spcPct val="110000"/>
              </a:lnSpc>
            </a:pPr>
            <a:r>
              <a:rPr lang="en-US" altLang="zh-CN" sz="2660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  </a:t>
            </a:r>
            <a:r>
              <a:rPr lang="zh-CN" altLang="en-US" sz="2660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（二）教学相关</a:t>
            </a:r>
            <a:r>
              <a:rPr lang="zh-CN" altLang="en-US" sz="2660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事务</a:t>
            </a:r>
            <a:r>
              <a:rPr lang="en-US" altLang="zh-CN" sz="2660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——</a:t>
            </a:r>
            <a:r>
              <a:rPr lang="zh-CN" altLang="en-US" sz="2660" dirty="0" smtClean="0">
                <a:solidFill>
                  <a:srgbClr val="FFFF00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缴费、注册</a:t>
            </a:r>
            <a:endParaRPr lang="en-US" altLang="zh-CN" sz="2660" dirty="0" smtClean="0">
              <a:solidFill>
                <a:srgbClr val="FFFF00"/>
              </a:solidFill>
              <a:latin typeface="汉仪文黑-75简" panose="00020600040101010101" charset="-122"/>
              <a:ea typeface="汉仪文黑-85简" panose="00020600040101010101" charset="-122"/>
              <a:sym typeface="+mn-ea"/>
            </a:endParaRPr>
          </a:p>
          <a:p>
            <a:pPr lvl="0">
              <a:lnSpc>
                <a:spcPct val="110000"/>
              </a:lnSpc>
            </a:pPr>
            <a:r>
              <a:rPr lang="en-US" altLang="zh-CN" sz="2660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 </a:t>
            </a:r>
            <a:r>
              <a:rPr lang="en-US" altLang="zh-CN" sz="2660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      </a:t>
            </a:r>
            <a:r>
              <a:rPr lang="zh-CN" altLang="en-US" sz="2660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详</a:t>
            </a:r>
            <a:r>
              <a:rPr lang="zh-CN" altLang="en-US" sz="2660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见</a:t>
            </a:r>
            <a:r>
              <a:rPr lang="en-US" altLang="zh-CN" sz="2660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《</a:t>
            </a:r>
            <a:r>
              <a:rPr lang="zh-CN" altLang="en-US" sz="2660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上海海洋大学本科生学籍管理条例</a:t>
            </a:r>
            <a:r>
              <a:rPr lang="en-US" altLang="zh-CN" sz="2660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  <a:sym typeface="+mn-ea"/>
              </a:rPr>
              <a:t>》</a:t>
            </a:r>
            <a:endParaRPr lang="zh-CN" altLang="en-US" sz="2660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  <a:sym typeface="+mn-ea"/>
            </a:endParaRPr>
          </a:p>
        </p:txBody>
      </p:sp>
      <p:sp>
        <p:nvSpPr>
          <p:cNvPr id="5" name="Rectangle 3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40001" y="1428825"/>
            <a:ext cx="7202628" cy="873045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/>
          </a:bodyPr>
          <a:lstStyle/>
          <a:p>
            <a:pPr marL="609600" indent="-609600"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每学期开学时，学生应按学校规定办理注册手续。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3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39845" y="2520465"/>
            <a:ext cx="7202805" cy="1734185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</a:t>
            </a:r>
            <a:r>
              <a:rPr kumimoji="1"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未按学校规定缴纳学费</a:t>
            </a: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(含学分费)或其他不符合注册条件者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不予注册。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2.不能如期注册者，应当履行</a:t>
            </a:r>
            <a:r>
              <a:rPr kumimoji="1"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暂缓注册手续</a:t>
            </a: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（病假要凭医院证明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并经校门诊部认可）。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3.家庭经济困难的学生可以申请国家助学贷款或者申请其他形式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资助，办理有关手续后注册。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Rectangle 3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836035" y="4473725"/>
            <a:ext cx="7206615" cy="1337310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1.未办理暂缓注册手续者，从每学期开学应注册日期起，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两周内未完成注册</a:t>
            </a: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，按自动退学处理。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2.办理暂缓注册手续者，</a:t>
            </a:r>
            <a:r>
              <a:rPr kumimoji="1"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在学校批复同意延迟的注册日期后</a:t>
            </a:r>
            <a:endParaRPr kumimoji="1" lang="zh-CN" altLang="en-US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仍未完成注册</a:t>
            </a: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，按自动退学处理。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AutoShape 12"/>
          <p:cNvSpPr/>
          <p:nvPr>
            <p:custDataLst>
              <p:tags r:id="rId5"/>
            </p:custDataLst>
          </p:nvPr>
        </p:nvSpPr>
        <p:spPr>
          <a:xfrm>
            <a:off x="1680000" y="1632005"/>
            <a:ext cx="1767528" cy="467703"/>
          </a:xfrm>
          <a:prstGeom prst="wedgeRectCallout">
            <a:avLst>
              <a:gd name="adj1" fmla="val 62843"/>
              <a:gd name="adj2" fmla="val 25055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algn="ctr"/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注册规定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10" name="AutoShape 14"/>
          <p:cNvSpPr/>
          <p:nvPr>
            <p:custDataLst>
              <p:tags r:id="rId6"/>
            </p:custDataLst>
          </p:nvPr>
        </p:nvSpPr>
        <p:spPr>
          <a:xfrm>
            <a:off x="1680000" y="3315704"/>
            <a:ext cx="1767528" cy="467703"/>
          </a:xfrm>
          <a:prstGeom prst="wedgeRectCallout">
            <a:avLst>
              <a:gd name="adj1" fmla="val 64854"/>
              <a:gd name="adj2" fmla="val 22409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lvl="0" algn="ctr">
              <a:buClrTx/>
              <a:buSzTx/>
            </a:pPr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  <a:sym typeface="+mn-ea"/>
              </a:rPr>
              <a:t>注意事项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  <a:sym typeface="+mn-ea"/>
            </a:endParaRPr>
          </a:p>
        </p:txBody>
      </p:sp>
      <p:sp>
        <p:nvSpPr>
          <p:cNvPr id="11" name="AutoShape 16"/>
          <p:cNvSpPr/>
          <p:nvPr>
            <p:custDataLst>
              <p:tags r:id="rId7"/>
            </p:custDataLst>
          </p:nvPr>
        </p:nvSpPr>
        <p:spPr>
          <a:xfrm>
            <a:off x="1680000" y="4841192"/>
            <a:ext cx="1861069" cy="467703"/>
          </a:xfrm>
          <a:prstGeom prst="wedgeRectCallout">
            <a:avLst>
              <a:gd name="adj1" fmla="val 61538"/>
              <a:gd name="adj2" fmla="val 17972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lvl="0" algn="ctr">
              <a:buClrTx/>
              <a:buSzTx/>
            </a:pPr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  <a:sym typeface="+mn-ea"/>
              </a:rPr>
              <a:t>逾期未注册 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  <a:sym typeface="+mn-ea"/>
            </a:endParaRPr>
          </a:p>
        </p:txBody>
      </p:sp>
    </p:spTree>
    <p:custDataLst>
      <p:tags r:id="rId8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1365" cy="95948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buSzPct val="100000"/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  </a:t>
            </a:r>
            <a:r>
              <a:rPr lang="zh-CN" altLang="en-US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（二）教学相关</a:t>
            </a: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事务</a:t>
            </a:r>
            <a:r>
              <a:rPr lang="en-US" altLang="zh-CN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——</a:t>
            </a:r>
            <a:r>
              <a:rPr lang="zh-CN" altLang="en-US" sz="2665" dirty="0" smtClean="0">
                <a:solidFill>
                  <a:srgbClr val="FFFF00"/>
                </a:solidFill>
                <a:latin typeface="汉仪文黑-75简" panose="00020600040101010101" charset="-122"/>
                <a:ea typeface="汉仪文黑-85简" panose="00020600040101010101" charset="-122"/>
              </a:rPr>
              <a:t>选课</a:t>
            </a:r>
            <a:endParaRPr lang="en-US" altLang="zh-CN" sz="2665" dirty="0" smtClean="0">
              <a:solidFill>
                <a:srgbClr val="FFFF00"/>
              </a:solidFill>
              <a:latin typeface="汉仪文黑-75简" panose="00020600040101010101" charset="-122"/>
              <a:ea typeface="汉仪文黑-85简" panose="00020600040101010101" charset="-122"/>
            </a:endParaRPr>
          </a:p>
          <a:p>
            <a:pPr>
              <a:lnSpc>
                <a:spcPct val="100000"/>
              </a:lnSpc>
              <a:buSzPct val="100000"/>
            </a:pP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       详</a:t>
            </a:r>
            <a:r>
              <a:rPr lang="zh-CN" altLang="en-US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见</a:t>
            </a: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《</a:t>
            </a:r>
            <a:r>
              <a:rPr lang="zh-CN" altLang="en-US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上海海洋大学本科生选课、退课、免听、免修课程实施细则</a:t>
            </a:r>
            <a:r>
              <a:rPr lang="en-US" altLang="zh-CN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》</a:t>
            </a:r>
            <a:endParaRPr lang="en-US" altLang="zh-CN" sz="26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</a:endParaRPr>
          </a:p>
        </p:txBody>
      </p:sp>
      <p:sp>
        <p:nvSpPr>
          <p:cNvPr id="11" name="Rectangle 3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577627" y="3810212"/>
            <a:ext cx="7361555" cy="1009650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路径：校园网→教育教学→本科教学信息网→  URP系统→ 选课管理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结果：开学第3周需上网查看课表，确认当学期最终选课结果。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未选中的课程，考试成绩无效；选中课程应按时上课。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2" name="Rectangle 1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76992" y="5099274"/>
            <a:ext cx="7361555" cy="930910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因故未自行选上（转专业、复学等），可在开学后两周内到本人所在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学院教务办公室申请选课。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选课手续未办妥前，可先进课堂听课。 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" name="AutoShape 5"/>
          <p:cNvSpPr/>
          <p:nvPr>
            <p:custDataLst>
              <p:tags r:id="rId4"/>
            </p:custDataLst>
          </p:nvPr>
        </p:nvSpPr>
        <p:spPr>
          <a:xfrm>
            <a:off x="1417782" y="1730977"/>
            <a:ext cx="1543768" cy="462960"/>
          </a:xfrm>
          <a:prstGeom prst="wedgeRectCallout">
            <a:avLst>
              <a:gd name="adj1" fmla="val 76072"/>
              <a:gd name="adj2" fmla="val 15615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lvl="0" algn="ctr">
              <a:buClrTx/>
              <a:buSzTx/>
            </a:pPr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  <a:sym typeface="+mn-ea"/>
              </a:rPr>
              <a:t>选课依据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  <a:sym typeface="+mn-ea"/>
            </a:endParaRPr>
          </a:p>
        </p:txBody>
      </p:sp>
      <p:sp>
        <p:nvSpPr>
          <p:cNvPr id="14" name="AutoShape 6"/>
          <p:cNvSpPr/>
          <p:nvPr>
            <p:custDataLst>
              <p:tags r:id="rId5"/>
            </p:custDataLst>
          </p:nvPr>
        </p:nvSpPr>
        <p:spPr>
          <a:xfrm>
            <a:off x="1417782" y="2800029"/>
            <a:ext cx="1543768" cy="462960"/>
          </a:xfrm>
          <a:prstGeom prst="wedgeRectCallout">
            <a:avLst>
              <a:gd name="adj1" fmla="val 72069"/>
              <a:gd name="adj2" fmla="val 11151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lvl="0" algn="ctr">
              <a:buClrTx/>
              <a:buSzTx/>
            </a:pPr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  <a:sym typeface="+mn-ea"/>
              </a:rPr>
              <a:t>选课时间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  <a:sym typeface="+mn-ea"/>
            </a:endParaRPr>
          </a:p>
        </p:txBody>
      </p:sp>
      <p:sp>
        <p:nvSpPr>
          <p:cNvPr id="15" name="AutoShape 13"/>
          <p:cNvSpPr/>
          <p:nvPr>
            <p:custDataLst>
              <p:tags r:id="rId6"/>
            </p:custDataLst>
          </p:nvPr>
        </p:nvSpPr>
        <p:spPr>
          <a:xfrm>
            <a:off x="1450803" y="3899324"/>
            <a:ext cx="1467273" cy="624840"/>
          </a:xfrm>
          <a:prstGeom prst="wedgeRectCallout">
            <a:avLst>
              <a:gd name="adj1" fmla="val 74047"/>
              <a:gd name="adj2" fmla="val 19241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lvl="0" algn="ctr">
              <a:buClrTx/>
              <a:buSzTx/>
            </a:pPr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  <a:sym typeface="+mn-ea"/>
              </a:rPr>
              <a:t>选课方式和查看结果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  <a:sym typeface="+mn-ea"/>
            </a:endParaRPr>
          </a:p>
        </p:txBody>
      </p:sp>
      <p:sp>
        <p:nvSpPr>
          <p:cNvPr id="16" name="AutoShape 16"/>
          <p:cNvSpPr/>
          <p:nvPr>
            <p:custDataLst>
              <p:tags r:id="rId7"/>
            </p:custDataLst>
          </p:nvPr>
        </p:nvSpPr>
        <p:spPr>
          <a:xfrm>
            <a:off x="1407622" y="5252297"/>
            <a:ext cx="1554480" cy="408093"/>
          </a:xfrm>
          <a:prstGeom prst="wedgeRectCallout">
            <a:avLst>
              <a:gd name="adj1" fmla="val 74387"/>
              <a:gd name="adj2" fmla="val 12863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algn="ctr"/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特殊情况处理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18" name="Rectangle 37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577627" y="1416262"/>
            <a:ext cx="7360920" cy="1247775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 lnSpcReduction="10000"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依据专业培养方案（或个人培养计划），结合下列情况，确定个人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学期选课。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1.本专业教学计划和当学期选课指南。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2.本人已修课程情况。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3.指导教师意见。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9" name="Rectangle 37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577627" y="2762462"/>
            <a:ext cx="7360920" cy="938530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三个阶段：预选、正选、补选（退改选、重修选课）。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选课阶段均可上网自行选、退、改课（已预置的必修课除外）。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第一学期仅需选“英语提高类课程”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1365" cy="95948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buSzPct val="100000"/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  </a:t>
            </a:r>
            <a:r>
              <a:rPr lang="zh-CN" altLang="en-US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（二）教学相关</a:t>
            </a: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事务</a:t>
            </a:r>
            <a:r>
              <a:rPr lang="en-US" altLang="zh-CN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——</a:t>
            </a:r>
            <a:r>
              <a:rPr lang="zh-CN" altLang="en-US" sz="2665" dirty="0" smtClean="0">
                <a:solidFill>
                  <a:srgbClr val="FFFF00"/>
                </a:solidFill>
                <a:latin typeface="汉仪文黑-75简" panose="00020600040101010101" charset="-122"/>
                <a:ea typeface="汉仪文黑-85简" panose="00020600040101010101" charset="-122"/>
              </a:rPr>
              <a:t>上课</a:t>
            </a:r>
            <a:endParaRPr lang="en-US" altLang="zh-CN" sz="2665" dirty="0" smtClean="0">
              <a:solidFill>
                <a:srgbClr val="FFFF00"/>
              </a:solidFill>
              <a:latin typeface="汉仪文黑-75简" panose="00020600040101010101" charset="-122"/>
              <a:ea typeface="汉仪文黑-85简" panose="00020600040101010101" charset="-122"/>
            </a:endParaRPr>
          </a:p>
          <a:p>
            <a:pPr>
              <a:lnSpc>
                <a:spcPct val="100000"/>
              </a:lnSpc>
              <a:buSzPct val="100000"/>
            </a:pP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       详</a:t>
            </a:r>
            <a:r>
              <a:rPr lang="zh-CN" altLang="en-US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见</a:t>
            </a: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《</a:t>
            </a:r>
            <a:r>
              <a:rPr lang="zh-CN" altLang="en-US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上海海洋大学关于重申课堂纪律加强课堂教学管理的规定</a:t>
            </a:r>
            <a:r>
              <a:rPr lang="en-US" altLang="zh-CN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》</a:t>
            </a:r>
            <a:endParaRPr lang="en-US" altLang="zh-CN" sz="26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</a:endParaRPr>
          </a:p>
        </p:txBody>
      </p:sp>
      <p:sp>
        <p:nvSpPr>
          <p:cNvPr id="4" name="Rectangle 3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584507" y="1623821"/>
            <a:ext cx="6757516" cy="1702519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上课考勤结果作为平时成绩评定的依据之一。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对缺勤超过1/3学时或随机抽查三次不到者，教师有权取消其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考核资格，成绩按零分记载。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因病、因事不能上课者，必须提前向任课教师请假。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AutoShape 9"/>
          <p:cNvSpPr/>
          <p:nvPr>
            <p:custDataLst>
              <p:tags r:id="rId3"/>
            </p:custDataLst>
          </p:nvPr>
        </p:nvSpPr>
        <p:spPr>
          <a:xfrm>
            <a:off x="1424507" y="2207602"/>
            <a:ext cx="1702519" cy="510568"/>
          </a:xfrm>
          <a:prstGeom prst="wedgeRectCallout">
            <a:avLst>
              <a:gd name="adj1" fmla="val 64787"/>
              <a:gd name="adj2" fmla="val 20944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algn="ctr"/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上课出勤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6" name="Rectangle 3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84506" y="3731658"/>
            <a:ext cx="6758093" cy="1702647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上课不迟到、早退。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上课进入教室，应携带教材、笔记等教学材料。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不做与课堂无关的活动，不得将早餐、零食带入教室。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课前预习，课后有问题可在老师公布的答疑、辅导时间提问。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AutoShape 12"/>
          <p:cNvSpPr/>
          <p:nvPr>
            <p:custDataLst>
              <p:tags r:id="rId5"/>
            </p:custDataLst>
          </p:nvPr>
        </p:nvSpPr>
        <p:spPr>
          <a:xfrm>
            <a:off x="1424507" y="4341434"/>
            <a:ext cx="1702519" cy="510568"/>
          </a:xfrm>
          <a:prstGeom prst="wedgeRectCallout">
            <a:avLst>
              <a:gd name="adj1" fmla="val 64630"/>
              <a:gd name="adj2" fmla="val 21361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algn="ctr"/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上课秩序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文本框 6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12191365" cy="95123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45719" rIns="4571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buSzPct val="100000"/>
            </a:pP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  </a:t>
            </a:r>
            <a:r>
              <a:rPr lang="zh-CN" altLang="en-US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（二）教学相关</a:t>
            </a: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事务</a:t>
            </a:r>
            <a:r>
              <a:rPr lang="en-US" altLang="zh-CN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——</a:t>
            </a:r>
            <a:r>
              <a:rPr lang="zh-CN" altLang="en-US" sz="2665" dirty="0" smtClean="0">
                <a:solidFill>
                  <a:srgbClr val="FFFF00"/>
                </a:solidFill>
                <a:latin typeface="汉仪文黑-75简" panose="00020600040101010101" charset="-122"/>
                <a:ea typeface="汉仪文黑-85简" panose="00020600040101010101" charset="-122"/>
              </a:rPr>
              <a:t>免听</a:t>
            </a:r>
            <a:endParaRPr lang="en-US" altLang="zh-CN" sz="2665" dirty="0" smtClean="0">
              <a:solidFill>
                <a:srgbClr val="FFFF00"/>
              </a:solidFill>
              <a:latin typeface="汉仪文黑-75简" panose="00020600040101010101" charset="-122"/>
              <a:ea typeface="汉仪文黑-85简" panose="00020600040101010101" charset="-122"/>
            </a:endParaRPr>
          </a:p>
          <a:p>
            <a:pPr>
              <a:lnSpc>
                <a:spcPct val="100000"/>
              </a:lnSpc>
              <a:buSzPct val="100000"/>
            </a:pPr>
            <a:r>
              <a:rPr lang="zh-CN" altLang="en-US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       参阅</a:t>
            </a:r>
            <a:r>
              <a:rPr lang="en-US" altLang="zh-CN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《</a:t>
            </a:r>
            <a:r>
              <a:rPr lang="zh-CN" altLang="en-US" sz="2665" dirty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上海海洋大学学分制收费实施细则</a:t>
            </a:r>
            <a:r>
              <a:rPr lang="en-US" altLang="zh-CN" sz="2665" dirty="0" smtClean="0">
                <a:solidFill>
                  <a:schemeClr val="lt1"/>
                </a:solidFill>
                <a:latin typeface="汉仪文黑-75简" panose="00020600040101010101" charset="-122"/>
                <a:ea typeface="汉仪文黑-85简" panose="00020600040101010101" charset="-122"/>
              </a:rPr>
              <a:t>》</a:t>
            </a:r>
            <a:endParaRPr lang="en-US" altLang="zh-CN" sz="2665" dirty="0">
              <a:solidFill>
                <a:schemeClr val="lt1"/>
              </a:solidFill>
              <a:latin typeface="汉仪文黑-75简" panose="00020600040101010101" charset="-122"/>
              <a:ea typeface="汉仪文黑-85简" panose="00020600040101010101" charset="-122"/>
            </a:endParaRPr>
          </a:p>
        </p:txBody>
      </p:sp>
      <p:sp>
        <p:nvSpPr>
          <p:cNvPr id="5" name="AutoShape 5"/>
          <p:cNvSpPr/>
          <p:nvPr>
            <p:custDataLst>
              <p:tags r:id="rId2"/>
            </p:custDataLst>
          </p:nvPr>
        </p:nvSpPr>
        <p:spPr>
          <a:xfrm>
            <a:off x="1505189" y="1721687"/>
            <a:ext cx="1550628" cy="492371"/>
          </a:xfrm>
          <a:prstGeom prst="wedgeRectCallout">
            <a:avLst>
              <a:gd name="adj1" fmla="val 59935"/>
              <a:gd name="adj2" fmla="val 21361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algn="ctr"/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免听条件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6" name="Rectangle 3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65188" y="1393564"/>
            <a:ext cx="6620933" cy="1136227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当重修课程与其它课程时间有冲突，重修课可申请免听，但不免考。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以下课程不得申请免听：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 思想政治理论课、体育课、实验课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2．实习、课程设计、毕业设计（论文）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AutoShape 8"/>
          <p:cNvSpPr/>
          <p:nvPr>
            <p:custDataLst>
              <p:tags r:id="rId4"/>
            </p:custDataLst>
          </p:nvPr>
        </p:nvSpPr>
        <p:spPr>
          <a:xfrm>
            <a:off x="1505189" y="3462227"/>
            <a:ext cx="1550628" cy="428848"/>
          </a:xfrm>
          <a:prstGeom prst="wedgeRectCallout">
            <a:avLst>
              <a:gd name="adj1" fmla="val 60778"/>
              <a:gd name="adj2" fmla="val 20074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algn="ctr"/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免听手续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  <p:sp>
        <p:nvSpPr>
          <p:cNvPr id="8" name="Rectangle 3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665188" y="3011545"/>
            <a:ext cx="6622627" cy="1470660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具体流程见每学期相关通知。</a:t>
            </a:r>
            <a:endParaRPr kumimoji="1" lang="zh-CN" altLang="en-US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选课后</a:t>
            </a: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提交免听申请，老师签署意见→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学院、教务处审批→第5周上网查看批复结果。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Rectangle 3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665188" y="4885006"/>
            <a:ext cx="6620933" cy="755227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2060"/>
            </a:solidFill>
            <a:prstDash val="sysDot"/>
            <a:miter lim="800000"/>
          </a:ln>
        </p:spPr>
        <p:txBody>
          <a:bodyPr wrap="none" lIns="0" rIns="0" anchor="ctr">
            <a:normAutofit/>
          </a:bodyPr>
          <a:lstStyle/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学生须参加免听课程考核，考核成绩按实记载。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609600" lvl="0" indent="-609600" algn="l" defTabSz="1219200" fontAlgn="base">
              <a:buClrTx/>
              <a:buSzTx/>
              <a:buFontTx/>
              <a:defRPr/>
            </a:pPr>
            <a:r>
              <a:rPr kumimoji="1"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免听的重修课按有关规定计收学分费。</a:t>
            </a:r>
            <a:endParaRPr kumimoji="1"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" name="AutoShape 16"/>
          <p:cNvSpPr/>
          <p:nvPr>
            <p:custDataLst>
              <p:tags r:id="rId7"/>
            </p:custDataLst>
          </p:nvPr>
        </p:nvSpPr>
        <p:spPr>
          <a:xfrm>
            <a:off x="1505189" y="4933767"/>
            <a:ext cx="1617303" cy="611917"/>
          </a:xfrm>
          <a:prstGeom prst="wedgeRectCallout">
            <a:avLst>
              <a:gd name="adj1" fmla="val 57864"/>
              <a:gd name="adj2" fmla="val 16347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>
            <a:normAutofit/>
          </a:bodyPr>
          <a:lstStyle/>
          <a:p>
            <a:pPr algn="ctr"/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免听考核与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  <a:p>
            <a:pPr algn="ctr"/>
            <a:r>
              <a:rPr lang="zh-CN" altLang="en-US" sz="1600" b="1" dirty="0">
                <a:solidFill>
                  <a:schemeClr val="dk1">
                    <a:lumMod val="75000"/>
                  </a:schemeClr>
                </a:solidFill>
                <a:latin typeface="汉仪文黑-75简" panose="00020600040101010101" charset="-122"/>
                <a:ea typeface="汉仪文黑-55简" panose="00020600040101010101" charset="-122"/>
              </a:rPr>
              <a:t>收费</a:t>
            </a:r>
            <a:endParaRPr lang="zh-CN" altLang="en-US" sz="1600" b="1" dirty="0">
              <a:solidFill>
                <a:schemeClr val="dk1">
                  <a:lumMod val="75000"/>
                </a:schemeClr>
              </a:solidFill>
              <a:latin typeface="汉仪文黑-75简" panose="00020600040101010101" charset="-122"/>
              <a:ea typeface="汉仪文黑-55简" panose="00020600040101010101" charset="-122"/>
            </a:endParaRPr>
          </a:p>
        </p:txBody>
      </p:sp>
    </p:spTree>
    <p:custDataLst>
      <p:tags r:id="rId8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7_1*i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9fa92157b43b40c7a9efcf8b0c2fdd6a"/>
  <p:tag name="KSO_WM_UNIT_DECORATE_INFO" val="{&quot;ReferentInfo&quot;:{&quot;Id&quot;:&quot;443f8045f8564536b28e1ce40fe340db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UNIT_SUBTYPE" val="h"/>
  <p:tag name="KSO_WM_UNIT_FILL_FORE_SCHEMECOLOR_INDEX_BRIGHTNESS" val="0"/>
  <p:tag name="KSO_WM_UNIT_FILL_FORE_SCHEMECOLOR_INDEX" val="5"/>
  <p:tag name="KSO_WM_UNIT_FILL_TYPE" val="1"/>
</p:tagLst>
</file>

<file path=ppt/tags/tag1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100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01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  <p:tag name="KSO_WM_UNIT_TEXT_FILL_FORE_SCHEMECOLOR_INDEX_BRIGHTNESS" val="0"/>
  <p:tag name="KSO_WM_UNIT_TEXT_FILL_FORE_SCHEMECOLOR_INDEX" val="15"/>
  <p:tag name="KSO_WM_UNIT_TEXT_FILL_TYPE" val="1"/>
</p:tagLst>
</file>

<file path=ppt/tags/tag102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  <p:tag name="KSO_WM_UNIT_TEXT_FILL_FORE_SCHEMECOLOR_INDEX_BRIGHTNESS" val="0"/>
  <p:tag name="KSO_WM_UNIT_TEXT_FILL_FORE_SCHEMECOLOR_INDEX" val="15"/>
  <p:tag name="KSO_WM_UNIT_TEXT_FILL_TYPE" val="1"/>
</p:tagLst>
</file>

<file path=ppt/tags/tag103.xml><?xml version="1.0" encoding="utf-8"?>
<p:tagLst xmlns:p="http://schemas.openxmlformats.org/presentationml/2006/main"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01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01&quot;,&quot;margin&quot;:{&quot;bottom&quot;:0.11927943676710129,&quot;left&quot;:0.7143750190734863,&quot;right&quot;:0.7143750190734863,&quot;top&quot;:0.11927943676710129},&quot;type&quot;:0},{&quot;id&quot;:&quot;2022-09-27T14:12:01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104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105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  <p:tag name="KSO_WM_UNIT_TEXT_FILL_FORE_SCHEMECOLOR_INDEX_BRIGHTNESS" val="0"/>
  <p:tag name="KSO_WM_UNIT_TEXT_FILL_FORE_SCHEMECOLOR_INDEX" val="15"/>
  <p:tag name="KSO_WM_UNIT_TEXT_FILL_TYPE" val="1"/>
</p:tagLst>
</file>

<file path=ppt/tags/tag106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07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  <p:tag name="KSO_WM_UNIT_TEXT_FILL_FORE_SCHEMECOLOR_INDEX_BRIGHTNESS" val="0"/>
  <p:tag name="KSO_WM_UNIT_TEXT_FILL_FORE_SCHEMECOLOR_INDEX" val="15"/>
  <p:tag name="KSO_WM_UNIT_TEXT_FILL_TYPE" val="1"/>
</p:tagLst>
</file>

<file path=ppt/tags/tag108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09.xml><?xml version="1.0" encoding="utf-8"?>
<p:tagLst xmlns:p="http://schemas.openxmlformats.org/presentationml/2006/main"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01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01&quot;,&quot;margin&quot;:{&quot;bottom&quot;:0.11927943676710129,&quot;left&quot;:0.7143750190734863,&quot;right&quot;:0.7143750190734863,&quot;top&quot;:0.11927943676710129},&quot;type&quot;:0},{&quot;id&quot;:&quot;2022-09-27T14:12:01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1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110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111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12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  <p:tag name="KSO_WM_UNIT_TEXT_FILL_FORE_SCHEMECOLOR_INDEX_BRIGHTNESS" val="0"/>
  <p:tag name="KSO_WM_UNIT_TEXT_FILL_FORE_SCHEMECOLOR_INDEX" val="15"/>
  <p:tag name="KSO_WM_UNIT_TEXT_FILL_TYPE" val="1"/>
</p:tagLst>
</file>

<file path=ppt/tags/tag113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14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</p:tagLst>
</file>

<file path=ppt/tags/tag115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  <p:tag name="KSO_WM_UNIT_TEXT_FILL_FORE_SCHEMECOLOR_INDEX_BRIGHTNESS" val="0"/>
  <p:tag name="KSO_WM_UNIT_TEXT_FILL_FORE_SCHEMECOLOR_INDEX" val="15"/>
  <p:tag name="KSO_WM_UNIT_TEXT_FILL_TYPE" val="1"/>
</p:tagLst>
</file>

<file path=ppt/tags/tag116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17.xml><?xml version="1.0" encoding="utf-8"?>
<p:tagLst xmlns:p="http://schemas.openxmlformats.org/presentationml/2006/main"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01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01&quot;,&quot;margin&quot;:{&quot;bottom&quot;:0.11927943676710129,&quot;left&quot;:0.7143750190734863,&quot;right&quot;:0.7143750190734863,&quot;top&quot;:0.11927943676710129},&quot;type&quot;:0},{&quot;id&quot;:&quot;2022-09-27T14:12:01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118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119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  <p:tag name="KSO_WM_UNIT_TEXT_FILL_FORE_SCHEMECOLOR_INDEX_BRIGHTNESS" val="0"/>
  <p:tag name="KSO_WM_UNIT_TEXT_FILL_FORE_SCHEMECOLOR_INDEX" val="15"/>
  <p:tag name="KSO_WM_UNIT_TEXT_FILL_TYPE" val="1"/>
</p:tagLst>
</file>

<file path=ppt/tags/tag1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120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  <p:tag name="KSO_WM_UNIT_TEXT_FILL_FORE_SCHEMECOLOR_INDEX_BRIGHTNESS" val="0"/>
  <p:tag name="KSO_WM_UNIT_TEXT_FILL_FORE_SCHEMECOLOR_INDEX" val="15"/>
  <p:tag name="KSO_WM_UNIT_TEXT_FILL_TYPE" val="1"/>
</p:tagLst>
</file>

<file path=ppt/tags/tag121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22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23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24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  <p:tag name="KSO_WM_UNIT_TEXT_FILL_FORE_SCHEMECOLOR_INDEX_BRIGHTNESS" val="0"/>
  <p:tag name="KSO_WM_UNIT_TEXT_FILL_FORE_SCHEMECOLOR_INDEX" val="15"/>
  <p:tag name="KSO_WM_UNIT_TEXT_FILL_TYPE" val="1"/>
</p:tagLst>
</file>

<file path=ppt/tags/tag125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26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  <p:tag name="KSO_WM_UNIT_TEXT_FILL_FORE_SCHEMECOLOR_INDEX_BRIGHTNESS" val="0"/>
  <p:tag name="KSO_WM_UNIT_TEXT_FILL_FORE_SCHEMECOLOR_INDEX" val="15"/>
  <p:tag name="KSO_WM_UNIT_TEXT_FILL_TYPE" val="1"/>
</p:tagLst>
</file>

<file path=ppt/tags/tag127.xml><?xml version="1.0" encoding="utf-8"?>
<p:tagLst xmlns:p="http://schemas.openxmlformats.org/presentationml/2006/main"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01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01&quot;,&quot;margin&quot;:{&quot;bottom&quot;:0.11927943676710129,&quot;left&quot;:0.7143750190734863,&quot;right&quot;:0.7143750190734863,&quot;top&quot;:0.11927943676710129},&quot;type&quot;:0},{&quot;id&quot;:&quot;2022-09-27T14:12:01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128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129.xml><?xml version="1.0" encoding="utf-8"?>
<p:tagLst xmlns:p="http://schemas.openxmlformats.org/presentationml/2006/main">
  <p:tag name="KSO_WM_UNIT_PLACING_PICTURE_USER_VIEWPORT" val="{&quot;height&quot;:1564.023622047244,&quot;width&quot;:4579.5511811023625}"/>
</p:tagLst>
</file>

<file path=ppt/tags/tag13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30.xml><?xml version="1.0" encoding="utf-8"?>
<p:tagLst xmlns:p="http://schemas.openxmlformats.org/presentationml/2006/main">
  <p:tag name="KSO_WM_UNIT_FILL_FORE_SCHEMECOLOR_INDEX_BRIGHTNESS" val="0.6"/>
  <p:tag name="KSO_WM_UNIT_FILL_FORE_SCHEMECOLOR_INDEX" val="1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131.xml><?xml version="1.0" encoding="utf-8"?>
<p:tagLst xmlns:p="http://schemas.openxmlformats.org/presentationml/2006/main">
  <p:tag name="KSO_WM_UNIT_FILL_FORE_SCHEMECOLOR_INDEX_BRIGHTNESS" val="0.6"/>
  <p:tag name="KSO_WM_UNIT_FILL_FORE_SCHEMECOLOR_INDEX" val="1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132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1051_1*f*1"/>
  <p:tag name="KSO_WM_TEMPLATE_CATEGORY" val="diagram"/>
  <p:tag name="KSO_WM_TEMPLATE_INDEX" val="20211051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56"/>
  <p:tag name="KSO_WM_UNIT_SHOW_EDIT_AREA_INDICATION" val="1"/>
  <p:tag name="KSO_WM_CHIP_GROUPID" val="5e6b05596848fb12bee65ac8"/>
  <p:tag name="KSO_WM_CHIP_XID" val="5e6b05596848fb12bee65aca"/>
  <p:tag name="KSO_WM_UNIT_DEC_AREA_ID" val="fa23e79076be41119ad642c4cda491b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80ce386d980456f8564befea39e3cb3"/>
  <p:tag name="KSO_WM_UNIT_TEXT_FILL_FORE_SCHEMECOLOR_INDEX_BRIGHTNESS" val="0.25"/>
  <p:tag name="KSO_WM_UNIT_TEXT_FILL_FORE_SCHEMECOLOR_INDEX" val="13"/>
  <p:tag name="KSO_WM_UNIT_TEXT_FILL_TYPE" val="1"/>
  <p:tag name="KSO_WM_TEMPLATE_ASSEMBLE_XID" val="60656ea44054ed1e2fb7fce2"/>
  <p:tag name="KSO_WM_TEMPLATE_ASSEMBLE_GROUPID" val="60656ea44054ed1e2fb7fce2"/>
</p:tagLst>
</file>

<file path=ppt/tags/tag133.xml><?xml version="1.0" encoding="utf-8"?>
<p:tagLst xmlns:p="http://schemas.openxmlformats.org/presentationml/2006/main"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01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01&quot;,&quot;margin&quot;:{&quot;bottom&quot;:0.11927943676710129,&quot;left&quot;:0.7143750190734863,&quot;right&quot;:0.7143750190734863,&quot;top&quot;:0.11927943676710129},&quot;type&quot;:0},{&quot;id&quot;:&quot;2022-09-27T14:12:01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134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135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</p:tagLst>
</file>

<file path=ppt/tags/tag136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</p:tagLst>
</file>

<file path=ppt/tags/tag137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38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39.xml><?xml version="1.0" encoding="utf-8"?>
<p:tagLst xmlns:p="http://schemas.openxmlformats.org/presentationml/2006/main">
  <p:tag name="KSO_WM_UNIT_PLACING_PICTURE_USER_VIEWPORT" val="{&quot;height&quot;:2430.4251968503936,&quot;width&quot;:9721.700787401574}"/>
</p:tagLst>
</file>

<file path=ppt/tags/tag14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40.xml><?xml version="1.0" encoding="utf-8"?>
<p:tagLst xmlns:p="http://schemas.openxmlformats.org/presentationml/2006/main">
  <p:tag name="KSO_WM_UNIT_FILL_FORE_SCHEMECOLOR_INDEX_BRIGHTNESS" val="0.6"/>
  <p:tag name="KSO_WM_UNIT_FILL_FORE_SCHEMECOLOR_INDEX" val="15"/>
  <p:tag name="KSO_WM_UNIT_FILL_TYPE" val="1"/>
  <p:tag name="KSO_WM_UNIT_LINE_FORE_SCHEMECOLOR_INDEX_BRIGHTNESS" val="0"/>
  <p:tag name="KSO_WM_UNIT_LINE_FORE_SCHEMECOLOR_INDEX" val="13"/>
  <p:tag name="KSO_WM_UNIT_LINE_FILL_TYPE" val="2"/>
</p:tagLst>
</file>

<file path=ppt/tags/tag141.xml><?xml version="1.0" encoding="utf-8"?>
<p:tagLst xmlns:p="http://schemas.openxmlformats.org/presentationml/2006/main"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01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01&quot;,&quot;margin&quot;:{&quot;bottom&quot;:0.11927943676710129,&quot;left&quot;:0.7143750190734863,&quot;right&quot;:0.7143750190734863,&quot;top&quot;:0.11927943676710129},&quot;type&quot;:0},{&quot;id&quot;:&quot;2022-09-27T14:12:01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142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14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5"/>
  <p:tag name="KSO_WM_UNIT_TEXT_FILL_TYPE" val="1"/>
</p:tagLst>
</file>

<file path=ppt/tags/tag144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</p:tagLst>
</file>

<file path=ppt/tags/tag14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5"/>
  <p:tag name="KSO_WM_UNIT_TEXT_FILL_TYPE" val="1"/>
</p:tagLst>
</file>

<file path=ppt/tags/tag146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  <p:tag name="KSO_WM_UNIT_TEXT_FILL_FORE_SCHEMECOLOR_INDEX_BRIGHTNESS" val="0"/>
  <p:tag name="KSO_WM_UNIT_TEXT_FILL_FORE_SCHEMECOLOR_INDEX" val="15"/>
  <p:tag name="KSO_WM_UNIT_TEXT_FILL_TYPE" val="1"/>
</p:tagLst>
</file>

<file path=ppt/tags/tag14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5"/>
  <p:tag name="KSO_WM_UNIT_TEXT_FILL_TYPE" val="1"/>
</p:tagLst>
</file>

<file path=ppt/tags/tag148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</p:tagLst>
</file>

<file path=ppt/tags/tag14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5"/>
  <p:tag name="KSO_WM_UNIT_TEXT_FILL_TYPE" val="1"/>
</p:tagLst>
</file>

<file path=ppt/tags/tag15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50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  <p:tag name="KSO_WM_UNIT_TEXT_FILL_FORE_SCHEMECOLOR_INDEX_BRIGHTNESS" val="0"/>
  <p:tag name="KSO_WM_UNIT_TEXT_FILL_FORE_SCHEMECOLOR_INDEX" val="15"/>
  <p:tag name="KSO_WM_UNIT_TEXT_FILL_TYPE" val="1"/>
</p:tagLst>
</file>

<file path=ppt/tags/tag15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5"/>
  <p:tag name="KSO_WM_UNIT_TEXT_FILL_TYPE" val="1"/>
</p:tagLst>
</file>

<file path=ppt/tags/tag152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  <p:tag name="KSO_WM_UNIT_TEXT_FILL_FORE_SCHEMECOLOR_INDEX_BRIGHTNESS" val="0"/>
  <p:tag name="KSO_WM_UNIT_TEXT_FILL_FORE_SCHEMECOLOR_INDEX" val="15"/>
  <p:tag name="KSO_WM_UNIT_TEXT_FILL_TYPE" val="1"/>
</p:tagLst>
</file>

<file path=ppt/tags/tag15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5"/>
  <p:tag name="KSO_WM_UNIT_TEXT_FILL_TYPE" val="1"/>
</p:tagLst>
</file>

<file path=ppt/tags/tag154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  <p:tag name="KSO_WM_UNIT_TEXT_FILL_FORE_SCHEMECOLOR_INDEX_BRIGHTNESS" val="0"/>
  <p:tag name="KSO_WM_UNIT_TEXT_FILL_FORE_SCHEMECOLOR_INDEX" val="15"/>
  <p:tag name="KSO_WM_UNIT_TEXT_FILL_TYPE" val="1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56.xml><?xml version="1.0" encoding="utf-8"?>
<p:tagLst xmlns:p="http://schemas.openxmlformats.org/presentationml/2006/main"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01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01&quot;,&quot;margin&quot;:{&quot;bottom&quot;:0.11927943676710129,&quot;left&quot;:0.7143750190734863,&quot;right&quot;:0.7143750190734863,&quot;top&quot;:0.11927943676710129},&quot;type&quot;:0},{&quot;id&quot;:&quot;2022-09-27T14:12:01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157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158.xml><?xml version="1.0" encoding="utf-8"?>
<p:tagLst xmlns:p="http://schemas.openxmlformats.org/presentationml/2006/main">
  <p:tag name="KSO_WM_UNIT_VALUE" val="1269*3046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1394_1*d*1"/>
  <p:tag name="KSO_WM_TEMPLATE_CATEGORY" val="diagram"/>
  <p:tag name="KSO_WM_TEMPLATE_INDEX" val="20211394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575a2f12343b48a78842bc980fa141d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d9a4be90c0df43438be309d1bf750751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TEMPLATE_ASSEMBLE_XID" val="60656efa4054ed1e2fb801a3"/>
  <p:tag name="KSO_WM_TEMPLATE_ASSEMBLE_GROUPID" val="60656efa4054ed1e2fb801a3"/>
</p:tagLst>
</file>

<file path=ppt/tags/tag159.xml><?xml version="1.0" encoding="utf-8"?>
<p:tagLst xmlns:p="http://schemas.openxmlformats.org/presentationml/2006/main"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01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01&quot;,&quot;margin&quot;:{&quot;bottom&quot;:0.11927943676710129,&quot;left&quot;:0.7143750190734863,&quot;right&quot;:0.7143750190734863,&quot;top&quot;:0.11927943676710129},&quot;type&quot;:0},{&quot;id&quot;:&quot;2022-09-27T14:12:01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16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60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161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diagram20217127_1*f*2"/>
  <p:tag name="KSO_WM_TEMPLATE_CATEGORY" val="diagram"/>
  <p:tag name="KSO_WM_TEMPLATE_INDEX" val="20217127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64"/>
  <p:tag name="KSO_WM_UNIT_SHOW_EDIT_AREA_INDICATION" val="1"/>
  <p:tag name="KSO_WM_CHIP_GROUPID" val="5e6b05596848fb12bee65ac8"/>
  <p:tag name="KSO_WM_CHIP_XID" val="5e6b05596848fb12bee65aca"/>
  <p:tag name="KSO_WM_UNIT_DEC_AREA_ID" val="7566b408639d4046a7d3ecbbb706b6f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SM_LIMIT_TYPE" val="0"/>
  <p:tag name="KSO_WM_CHIP_FILLAREA_FILL_RULE" val="{&quot;fill_align&quot;:&quot;cm&quot;,&quot;fill_mode&quot;:&quot;full&quot;,&quot;sacle_strategy&quot;:&quot;smart&quot;}"/>
  <p:tag name="KSO_WM_ASSEMBLE_CHIP_INDEX" val="8b14ee89b4154c5ca4251c29b7b7e41f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130c4e1c26b0a66a1c57d20"/>
  <p:tag name="KSO_WM_TEMPLATE_ASSEMBLE_GROUPID" val="6130c4e1c26b0a66a1c57d20"/>
</p:tagLst>
</file>

<file path=ppt/tags/tag162.xml><?xml version="1.0" encoding="utf-8"?>
<p:tagLst xmlns:p="http://schemas.openxmlformats.org/presentationml/2006/main"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01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01&quot;,&quot;margin&quot;:{&quot;bottom&quot;:0.11927943676710129,&quot;left&quot;:0.7143750190734863,&quot;right&quot;:0.7143750190734863,&quot;top&quot;:0.11927943676710129},&quot;type&quot;:0},{&quot;id&quot;:&quot;2022-09-27T14:12:01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163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164.xml><?xml version="1.0" encoding="utf-8"?>
<p:tagLst xmlns:p="http://schemas.openxmlformats.org/presentationml/2006/main">
  <p:tag name="KSO_WM_UNIT_VALUE" val="804*3130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4409_1*d*1"/>
  <p:tag name="KSO_WM_TEMPLATE_CATEGORY" val="diagram"/>
  <p:tag name="KSO_WM_TEMPLATE_INDEX" val="20214409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c24bed15cd3649a0a0c3ffcc72823ea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d815742c68e8456a8adf3eafeb77dab8"/>
  <p:tag name="KSO_WM_UNIT_PLACING_PICTURE" val="d815742c68e8456a8adf3eafeb77dab8"/>
  <p:tag name="KSO_WM_TEMPLATE_ASSEMBLE_XID" val="60656f774054ed1e2fb80b19"/>
  <p:tag name="KSO_WM_TEMPLATE_ASSEMBLE_GROUPID" val="60656f774054ed1e2fb80b19"/>
</p:tagLst>
</file>

<file path=ppt/tags/tag165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diagram20214409_1*f*2"/>
  <p:tag name="KSO_WM_TEMPLATE_CATEGORY" val="diagram"/>
  <p:tag name="KSO_WM_TEMPLATE_INDEX" val="20214409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128"/>
  <p:tag name="KSO_WM_UNIT_SHOW_EDIT_AREA_INDICATION" val="1"/>
  <p:tag name="KSO_WM_CHIP_GROUPID" val="5e6b05596848fb12bee65ac8"/>
  <p:tag name="KSO_WM_CHIP_XID" val="5e6b05596848fb12bee65aca"/>
  <p:tag name="KSO_WM_UNIT_DEC_AREA_ID" val="f213e72066a34d80a423bd13fa449d4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4c7701f43cf4480cbf552248360083d1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774054ed1e2fb80b19"/>
  <p:tag name="KSO_WM_TEMPLATE_ASSEMBLE_GROUPID" val="60656f774054ed1e2fb80b19"/>
</p:tagLst>
</file>

<file path=ppt/tags/tag166.xml><?xml version="1.0" encoding="utf-8"?>
<p:tagLst xmlns:p="http://schemas.openxmlformats.org/presentationml/2006/main"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01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01&quot;,&quot;margin&quot;:{&quot;bottom&quot;:0.11927943676710129,&quot;left&quot;:0.7143750190734863,&quot;right&quot;:0.7143750190734863,&quot;top&quot;:0.11927943676710129},&quot;type&quot;:0},{&quot;id&quot;:&quot;2022-09-27T14:12:01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167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168.xml><?xml version="1.0" encoding="utf-8"?>
<p:tagLst xmlns:p="http://schemas.openxmlformats.org/presentationml/2006/main">
  <p:tag name="KSO_WM_SLIDE_ID" val="diagram20220057_3"/>
  <p:tag name="KSO_WM_TEMPLATE_SUBCATEGORY" val="25"/>
  <p:tag name="KSO_WM_TEMPLATE_MASTER_TYPE" val="0"/>
  <p:tag name="KSO_WM_TEMPLATE_COLOR_TYPE" val="0"/>
  <p:tag name="KSO_WM_SLIDE_ITEM_CNT" val="0"/>
  <p:tag name="KSO_WM_SLIDE_INDEX" val="3"/>
  <p:tag name="KSO_WM_TAG_VERSION" val="1.0"/>
  <p:tag name="KSO_WM_BEAUTIFY_FLAG" val="#wm#"/>
  <p:tag name="KSO_WM_TEMPLATE_CATEGORY" val="diagram"/>
  <p:tag name="KSO_WM_TEMPLATE_INDEX" val="20220057"/>
  <p:tag name="KSO_WM_SLIDE_LAYOUT" val="d"/>
  <p:tag name="KSO_WM_SLIDE_LAYOUT_CNT" val="1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LAYOUT_INFO" val="{&quot;id&quot;:&quot;2022-09-27T14:12:06&quot;,&quot;margin&quot;:{&quot;bottom&quot;:0.6353284120559692,&quot;left&quot;:0.9524999856948853,&quot;right&quot;:0.9524999856948853,&quot;top&quot;:1.5879460573196411},&quot;type&quot;:0}"/>
  <p:tag name="KSO_WM_SLIDE_RATIO" val="1.777778"/>
</p:tagLst>
</file>

<file path=ppt/tags/tag169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17.xml><?xml version="1.0" encoding="utf-8"?>
<p:tagLst xmlns:p="http://schemas.openxmlformats.org/presentationml/2006/main">
  <p:tag name="KSO_WM_UNIT_FILL_FORE_SCHEMECOLOR_INDEX_1_BRIGHTNESS" val="0"/>
  <p:tag name="KSO_WM_UNIT_FILL_FORE_SCHEMECOLOR_INDEX_1" val="6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6"/>
  <p:tag name="KSO_WM_UNIT_FILL_FORE_SCHEMECOLOR_INDEX_2_POS" val="0.5"/>
  <p:tag name="KSO_WM_UNIT_FILL_FORE_SCHEMECOLOR_INDEX_2_TRANS" val="0"/>
  <p:tag name="KSO_WM_UNIT_FILL_FORE_SCHEMECOLOR_INDEX_3_BRIGHTNESS" val="0"/>
  <p:tag name="KSO_WM_UNIT_FILL_FORE_SCHEMECOLOR_INDEX_3" val="6"/>
  <p:tag name="KSO_WM_UNIT_FILL_FORE_SCHEMECOLOR_INDEX_3_POS" val="1"/>
  <p:tag name="KSO_WM_UNIT_FILL_FORE_SCHEMECOLOR_INDEX_3_TRANS" val="0"/>
  <p:tag name="KSO_WM_UNIT_FILL_GRADIENT_TYPE" val="0"/>
  <p:tag name="KSO_WM_UNIT_FILL_GRADIENT_ANGLE" val="45"/>
  <p:tag name="KSO_WM_UNIT_FILL_GRADIENT_DIRECTION" val="0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170.xml><?xml version="1.0" encoding="utf-8"?>
<p:tagLst xmlns:p="http://schemas.openxmlformats.org/presentationml/2006/main"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01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01&quot;,&quot;margin&quot;:{&quot;bottom&quot;:0.11927943676710129,&quot;left&quot;:0.7143750190734863,&quot;right&quot;:0.7143750190734863,&quot;top&quot;:0.11927943676710129},&quot;type&quot;:0},{&quot;id&quot;:&quot;2022-09-27T14:12:01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171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172.xml><?xml version="1.0" encoding="utf-8"?>
<p:tagLst xmlns:p="http://schemas.openxmlformats.org/presentationml/2006/main">
  <p:tag name="TIMING" val="|9.0|4.6|2.6"/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01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01&quot;,&quot;margin&quot;:{&quot;bottom&quot;:0.11927943676710129,&quot;left&quot;:0.7143750190734863,&quot;right&quot;:0.7143750190734863,&quot;top&quot;:0.11927943676710129},&quot;type&quot;:0},{&quot;id&quot;:&quot;2022-09-27T14:12:01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173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174.xml><?xml version="1.0" encoding="utf-8"?>
<p:tagLst xmlns:p="http://schemas.openxmlformats.org/presentationml/2006/main"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01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01&quot;,&quot;margin&quot;:{&quot;bottom&quot;:0.11927943676710129,&quot;left&quot;:0.7143750190734863,&quot;right&quot;:0.7143750190734863,&quot;top&quot;:0.11927943676710129},&quot;type&quot;:0},{&quot;id&quot;:&quot;2022-09-27T14:12:01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175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176.xml><?xml version="1.0" encoding="utf-8"?>
<p:tagLst xmlns:p="http://schemas.openxmlformats.org/presentationml/2006/main">
  <p:tag name="KSO_WM_UNIT_FILL_FORE_SCHEMECOLOR_INDEX_1_BRIGHTNESS" val="0.6"/>
  <p:tag name="KSO_WM_UNIT_FILL_FORE_SCHEMECOLOR_INDEX_1" val="15"/>
  <p:tag name="KSO_WM_UNIT_FILL_FORE_SCHEMECOLOR_INDEX_1_POS" val="0"/>
  <p:tag name="KSO_WM_UNIT_FILL_FORE_SCHEMECOLOR_INDEX_1_TRANS" val="0"/>
  <p:tag name="KSO_WM_UNIT_FILL_FORE_SCHEMECOLOR_INDEX_2_BRIGHTNESS" val="0.6"/>
  <p:tag name="KSO_WM_UNIT_FILL_FORE_SCHEMECOLOR_INDEX_2" val="15"/>
  <p:tag name="KSO_WM_UNIT_FILL_FORE_SCHEMECOLOR_INDEX_2_POS" val="0.5"/>
  <p:tag name="KSO_WM_UNIT_FILL_FORE_SCHEMECOLOR_INDEX_2_TRANS" val="0"/>
  <p:tag name="KSO_WM_UNIT_FILL_FORE_SCHEMECOLOR_INDEX_3_BRIGHTNESS" val="0.6"/>
  <p:tag name="KSO_WM_UNIT_FILL_FORE_SCHEMECOLOR_INDEX_3" val="15"/>
  <p:tag name="KSO_WM_UNIT_FILL_FORE_SCHEMECOLOR_INDEX_3_POS" val="1"/>
  <p:tag name="KSO_WM_UNIT_FILL_FORE_SCHEMECOLOR_INDEX_3_TRANS" val="0"/>
  <p:tag name="KSO_WM_UNIT_FILL_GRADIENT_TYPE" val="0"/>
  <p:tag name="KSO_WM_UNIT_FILL_GRADIENT_ANGLE" val="135"/>
  <p:tag name="KSO_WM_UNIT_FILL_GRADIENT_DIRECTION" val="2"/>
  <p:tag name="KSO_WM_UNIT_FILL_TYPE" val="3"/>
  <p:tag name="KSO_WM_UNIT_TEXT_FILL_FORE_SCHEMECOLOR_INDEX_BRIGHTNESS" val="0"/>
  <p:tag name="KSO_WM_UNIT_TEXT_FILL_FORE_SCHEMECOLOR_INDEX" val="14"/>
  <p:tag name="KSO_WM_UNIT_TEXT_FILL_TYPE" val="1"/>
</p:tagLst>
</file>

<file path=ppt/tags/tag177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.6"/>
  <p:tag name="KSO_WM_UNIT_LINE_FORE_SCHEMECOLOR_INDEX" val="15"/>
  <p:tag name="KSO_WM_UNIT_LINE_FILL_TYPE" val="2"/>
  <p:tag name="KSO_WM_UNIT_GLOW_SCHEMECOLOR_INDEX_BRIGHTNESS" val="0"/>
  <p:tag name="KSO_WM_UNIT_GLOW_SCHEMECOLOR_INDEX" val="10"/>
  <p:tag name="KSO_WM_UNIT_TEXT_FILL_FORE_SCHEMECOLOR_INDEX_BRIGHTNESS" val="0.4"/>
  <p:tag name="KSO_WM_UNIT_TEXT_FILL_FORE_SCHEMECOLOR_INDEX" val="15"/>
  <p:tag name="KSO_WM_UNIT_TEXT_FILL_TYPE" val="1"/>
</p:tagLst>
</file>

<file path=ppt/tags/tag178.xml><?xml version="1.0" encoding="utf-8"?>
<p:tagLst xmlns:p="http://schemas.openxmlformats.org/presentationml/2006/main">
  <p:tag name="KSO_WM_UNIT_FILL_FORE_SCHEMECOLOR_INDEX_1_BRIGHTNESS" val="0.6"/>
  <p:tag name="KSO_WM_UNIT_FILL_FORE_SCHEMECOLOR_INDEX_1" val="15"/>
  <p:tag name="KSO_WM_UNIT_FILL_FORE_SCHEMECOLOR_INDEX_1_POS" val="0"/>
  <p:tag name="KSO_WM_UNIT_FILL_FORE_SCHEMECOLOR_INDEX_1_TRANS" val="0"/>
  <p:tag name="KSO_WM_UNIT_FILL_FORE_SCHEMECOLOR_INDEX_2_BRIGHTNESS" val="0.6"/>
  <p:tag name="KSO_WM_UNIT_FILL_FORE_SCHEMECOLOR_INDEX_2" val="15"/>
  <p:tag name="KSO_WM_UNIT_FILL_FORE_SCHEMECOLOR_INDEX_2_POS" val="0.5"/>
  <p:tag name="KSO_WM_UNIT_FILL_FORE_SCHEMECOLOR_INDEX_2_TRANS" val="0"/>
  <p:tag name="KSO_WM_UNIT_FILL_FORE_SCHEMECOLOR_INDEX_3_BRIGHTNESS" val="0.6"/>
  <p:tag name="KSO_WM_UNIT_FILL_FORE_SCHEMECOLOR_INDEX_3" val="15"/>
  <p:tag name="KSO_WM_UNIT_FILL_FORE_SCHEMECOLOR_INDEX_3_POS" val="1"/>
  <p:tag name="KSO_WM_UNIT_FILL_FORE_SCHEMECOLOR_INDEX_3_TRANS" val="0"/>
  <p:tag name="KSO_WM_UNIT_FILL_GRADIENT_TYPE" val="0"/>
  <p:tag name="KSO_WM_UNIT_FILL_GRADIENT_ANGLE" val="135"/>
  <p:tag name="KSO_WM_UNIT_FILL_GRADIENT_DIRECTION" val="2"/>
  <p:tag name="KSO_WM_UNIT_FILL_TYPE" val="3"/>
  <p:tag name="KSO_WM_UNIT_TEXT_FILL_FORE_SCHEMECOLOR_INDEX_BRIGHTNESS" val="0"/>
  <p:tag name="KSO_WM_UNIT_TEXT_FILL_FORE_SCHEMECOLOR_INDEX" val="14"/>
  <p:tag name="KSO_WM_UNIT_TEXT_FILL_TYPE" val="1"/>
</p:tagLst>
</file>

<file path=ppt/tags/tag179.xml><?xml version="1.0" encoding="utf-8"?>
<p:tagLst xmlns:p="http://schemas.openxmlformats.org/presentationml/2006/main">
  <p:tag name="KSO_WM_UNIT_FILL_FORE_SCHEMECOLOR_INDEX_BRIGHTNESS" val="0.8"/>
  <p:tag name="KSO_WM_UNIT_FILL_FORE_SCHEMECOLOR_INDEX" val="15"/>
  <p:tag name="KSO_WM_UNIT_FILL_TYPE" val="1"/>
  <p:tag name="KSO_WM_UNIT_TEXT_FILL_FORE_SCHEMECOLOR_INDEX_BRIGHTNESS" val="0.4"/>
  <p:tag name="KSO_WM_UNIT_TEXT_FILL_FORE_SCHEMECOLOR_INDEX" val="15"/>
  <p:tag name="KSO_WM_UNIT_TEXT_FILL_TYPE" val="1"/>
</p:tagLst>
</file>

<file path=ppt/tags/tag18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80.xml><?xml version="1.0" encoding="utf-8"?>
<p:tagLst xmlns:p="http://schemas.openxmlformats.org/presentationml/2006/main">
  <p:tag name="KSO_WM_UNIT_FILL_FORE_SCHEMECOLOR_INDEX_BRIGHTNESS" val="0.8"/>
  <p:tag name="KSO_WM_UNIT_FILL_FORE_SCHEMECOLOR_INDEX" val="15"/>
  <p:tag name="KSO_WM_UNIT_FILL_TYPE" val="1"/>
  <p:tag name="KSO_WM_UNIT_TEXT_FILL_FORE_SCHEMECOLOR_INDEX_BRIGHTNESS" val="0.4"/>
  <p:tag name="KSO_WM_UNIT_TEXT_FILL_FORE_SCHEMECOLOR_INDEX" val="15"/>
  <p:tag name="KSO_WM_UNIT_TEXT_FILL_TYPE" val="1"/>
</p:tagLst>
</file>

<file path=ppt/tags/tag181.xml><?xml version="1.0" encoding="utf-8"?>
<p:tagLst xmlns:p="http://schemas.openxmlformats.org/presentationml/2006/main">
  <p:tag name="KSO_WM_UNIT_FILL_FORE_SCHEMECOLOR_INDEX_BRIGHTNESS" val="0.8"/>
  <p:tag name="KSO_WM_UNIT_FILL_FORE_SCHEMECOLOR_INDEX" val="15"/>
  <p:tag name="KSO_WM_UNIT_FILL_TYPE" val="1"/>
  <p:tag name="KSO_WM_UNIT_TEXT_FILL_FORE_SCHEMECOLOR_INDEX_BRIGHTNESS" val="0.4"/>
  <p:tag name="KSO_WM_UNIT_TEXT_FILL_FORE_SCHEMECOLOR_INDEX" val="15"/>
  <p:tag name="KSO_WM_UNIT_TEXT_FILL_TYPE" val="1"/>
</p:tagLst>
</file>

<file path=ppt/tags/tag182.xml><?xml version="1.0" encoding="utf-8"?>
<p:tagLst xmlns:p="http://schemas.openxmlformats.org/presentationml/2006/main">
  <p:tag name="KSO_WM_UNIT_FILL_FORE_SCHEMECOLOR_INDEX_BRIGHTNESS" val="0.8"/>
  <p:tag name="KSO_WM_UNIT_FILL_FORE_SCHEMECOLOR_INDEX" val="15"/>
  <p:tag name="KSO_WM_UNIT_FILL_TYPE" val="1"/>
  <p:tag name="KSO_WM_UNIT_TEXT_FILL_FORE_SCHEMECOLOR_INDEX_BRIGHTNESS" val="0.4"/>
  <p:tag name="KSO_WM_UNIT_TEXT_FILL_FORE_SCHEMECOLOR_INDEX" val="15"/>
  <p:tag name="KSO_WM_UNIT_TEXT_FILL_TYPE" val="1"/>
</p:tagLst>
</file>

<file path=ppt/tags/tag183.xml><?xml version="1.0" encoding="utf-8"?>
<p:tagLst xmlns:p="http://schemas.openxmlformats.org/presentationml/2006/main">
  <p:tag name="KSO_WM_UNIT_FILL_FORE_SCHEMECOLOR_INDEX_1_BRIGHTNESS" val="0.6"/>
  <p:tag name="KSO_WM_UNIT_FILL_FORE_SCHEMECOLOR_INDEX_1" val="15"/>
  <p:tag name="KSO_WM_UNIT_FILL_FORE_SCHEMECOLOR_INDEX_1_POS" val="0"/>
  <p:tag name="KSO_WM_UNIT_FILL_FORE_SCHEMECOLOR_INDEX_1_TRANS" val="0"/>
  <p:tag name="KSO_WM_UNIT_FILL_FORE_SCHEMECOLOR_INDEX_2_BRIGHTNESS" val="0.6"/>
  <p:tag name="KSO_WM_UNIT_FILL_FORE_SCHEMECOLOR_INDEX_2" val="15"/>
  <p:tag name="KSO_WM_UNIT_FILL_FORE_SCHEMECOLOR_INDEX_2_POS" val="0.5"/>
  <p:tag name="KSO_WM_UNIT_FILL_FORE_SCHEMECOLOR_INDEX_2_TRANS" val="0"/>
  <p:tag name="KSO_WM_UNIT_FILL_FORE_SCHEMECOLOR_INDEX_3_BRIGHTNESS" val="0.6"/>
  <p:tag name="KSO_WM_UNIT_FILL_FORE_SCHEMECOLOR_INDEX_3" val="15"/>
  <p:tag name="KSO_WM_UNIT_FILL_FORE_SCHEMECOLOR_INDEX_3_POS" val="1"/>
  <p:tag name="KSO_WM_UNIT_FILL_FORE_SCHEMECOLOR_INDEX_3_TRANS" val="0"/>
  <p:tag name="KSO_WM_UNIT_FILL_GRADIENT_TYPE" val="0"/>
  <p:tag name="KSO_WM_UNIT_FILL_GRADIENT_ANGLE" val="135"/>
  <p:tag name="KSO_WM_UNIT_FILL_GRADIENT_DIRECTION" val="2"/>
  <p:tag name="KSO_WM_UNIT_FILL_TYPE" val="3"/>
  <p:tag name="KSO_WM_UNIT_TEXT_FILL_FORE_SCHEMECOLOR_INDEX_BRIGHTNESS" val="0"/>
  <p:tag name="KSO_WM_UNIT_TEXT_FILL_FORE_SCHEMECOLOR_INDEX" val="14"/>
  <p:tag name="KSO_WM_UNIT_TEXT_FILL_TYPE" val="1"/>
</p:tagLst>
</file>

<file path=ppt/tags/tag184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.6"/>
  <p:tag name="KSO_WM_UNIT_LINE_FORE_SCHEMECOLOR_INDEX" val="15"/>
  <p:tag name="KSO_WM_UNIT_LINE_FILL_TYPE" val="2"/>
  <p:tag name="KSO_WM_UNIT_GLOW_SCHEMECOLOR_INDEX_BRIGHTNESS" val="0"/>
  <p:tag name="KSO_WM_UNIT_GLOW_SCHEMECOLOR_INDEX" val="10"/>
  <p:tag name="KSO_WM_UNIT_TEXT_FILL_FORE_SCHEMECOLOR_INDEX_BRIGHTNESS" val="0.4"/>
  <p:tag name="KSO_WM_UNIT_TEXT_FILL_FORE_SCHEMECOLOR_INDEX" val="15"/>
  <p:tag name="KSO_WM_UNIT_TEXT_FILL_TYPE" val="1"/>
</p:tagLst>
</file>

<file path=ppt/tags/tag185.xml><?xml version="1.0" encoding="utf-8"?>
<p:tagLst xmlns:p="http://schemas.openxmlformats.org/presentationml/2006/main">
  <p:tag name="KSO_WM_UNIT_SHADOW_SCHEMECOLOR_INDEX_BRIGHTNESS" val="0"/>
  <p:tag name="KSO_WM_UNIT_SHADOW_SCHEMECOLOR_INDEX" val="16"/>
</p:tagLst>
</file>

<file path=ppt/tags/tag186.xml><?xml version="1.0" encoding="utf-8"?>
<p:tagLst xmlns:p="http://schemas.openxmlformats.org/presentationml/2006/main"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01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01&quot;,&quot;margin&quot;:{&quot;bottom&quot;:0.11927943676710129,&quot;left&quot;:0.7143750190734863,&quot;right&quot;:0.7143750190734863,&quot;top&quot;:0.11927943676710129},&quot;type&quot;:0},{&quot;id&quot;:&quot;2022-09-27T14:12:01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187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188.xml><?xml version="1.0" encoding="utf-8"?>
<p:tagLst xmlns:p="http://schemas.openxmlformats.org/presentationml/2006/main">
  <p:tag name="KSO_WM_UNIT_VALUE" val="931*1861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1417_1*d*1"/>
  <p:tag name="KSO_WM_TEMPLATE_CATEGORY" val="diagram"/>
  <p:tag name="KSO_WM_TEMPLATE_INDEX" val="20211417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419ebb7dabd64f57879114bd51e149e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0130f38138a649c7921a4f30cb99cc01"/>
  <p:tag name="KSO_WM_UNIT_PLACING_PICTURE" val="0130f38138a649c7921a4f30cb99cc01"/>
  <p:tag name="KSO_WM_TEMPLATE_ASSEMBLE_XID" val="60656f004054ed1e2fb8020f"/>
  <p:tag name="KSO_WM_TEMPLATE_ASSEMBLE_GROUPID" val="60656f004054ed1e2fb8020f"/>
</p:tagLst>
</file>

<file path=ppt/tags/tag189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diagram20211417_1*f*2"/>
  <p:tag name="KSO_WM_TEMPLATE_CATEGORY" val="diagram"/>
  <p:tag name="KSO_WM_TEMPLATE_INDEX" val="20211417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160"/>
  <p:tag name="KSO_WM_UNIT_SHOW_EDIT_AREA_INDICATION" val="1"/>
  <p:tag name="KSO_WM_CHIP_GROUPID" val="5e6b05596848fb12bee65ac8"/>
  <p:tag name="KSO_WM_CHIP_XID" val="5e6b05596848fb12bee65aca"/>
  <p:tag name="KSO_WM_UNIT_DEC_AREA_ID" val="946235c3b0294eaab7d6574469beaa7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972d385e987f4609aeec050cdf379ec2"/>
  <p:tag name="KSO_WM_UNIT_SUPPORT_UNIT_TYPE" val="[&quot;d&quot;]"/>
  <p:tag name="KSO_WM_UNIT_TEXT_FILL_FORE_SCHEMECOLOR_INDEX_BRIGHTNESS" val="0.25"/>
  <p:tag name="KSO_WM_UNIT_TEXT_FILL_FORE_SCHEMECOLOR_INDEX" val="13"/>
  <p:tag name="KSO_WM_UNIT_TEXT_FILL_TYPE" val="1"/>
  <p:tag name="KSO_WM_TEMPLATE_ASSEMBLE_XID" val="60656f004054ed1e2fb8020f"/>
  <p:tag name="KSO_WM_TEMPLATE_ASSEMBLE_GROUPID" val="60656f004054ed1e2fb8020f"/>
</p:tagLst>
</file>

<file path=ppt/tags/tag19.xml><?xml version="1.0" encoding="utf-8"?>
<p:tagLst xmlns:p="http://schemas.openxmlformats.org/presentationml/2006/main">
  <p:tag name="KSO_WM_UNIT_FILL_FORE_SCHEMECOLOR_INDEX_1_BRIGHTNESS" val="0"/>
  <p:tag name="KSO_WM_UNIT_FILL_FORE_SCHEMECOLOR_INDEX_1" val="11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1"/>
  <p:tag name="KSO_WM_UNIT_FILL_FORE_SCHEMECOLOR_INDEX_2_POS" val="0.5"/>
  <p:tag name="KSO_WM_UNIT_FILL_FORE_SCHEMECOLOR_INDEX_2_TRANS" val="0"/>
  <p:tag name="KSO_WM_UNIT_FILL_FORE_SCHEMECOLOR_INDEX_3_BRIGHTNESS" val="0"/>
  <p:tag name="KSO_WM_UNIT_FILL_FORE_SCHEMECOLOR_INDEX_3" val="11"/>
  <p:tag name="KSO_WM_UNIT_FILL_FORE_SCHEMECOLOR_INDEX_3_POS" val="1"/>
  <p:tag name="KSO_WM_UNIT_FILL_FORE_SCHEMECOLOR_INDEX_3_TRANS" val="0"/>
  <p:tag name="KSO_WM_UNIT_FILL_GRADIENT_TYPE" val="0"/>
  <p:tag name="KSO_WM_UNIT_FILL_GRADIENT_ANGLE" val="45"/>
  <p:tag name="KSO_WM_UNIT_FILL_GRADIENT_DIRECTION" val="0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190.xml><?xml version="1.0" encoding="utf-8"?>
<p:tagLst xmlns:p="http://schemas.openxmlformats.org/presentationml/2006/main"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01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01&quot;,&quot;margin&quot;:{&quot;bottom&quot;:0.11927943676710129,&quot;left&quot;:0.7143750190734863,&quot;right&quot;:0.7143750190734863,&quot;top&quot;:0.11927943676710129},&quot;type&quot;:0},{&quot;id&quot;:&quot;2022-09-27T14:12:01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191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192.xml><?xml version="1.0" encoding="utf-8"?>
<p:tagLst xmlns:p="http://schemas.openxmlformats.org/presentationml/2006/main">
  <p:tag name="KSO_WM_UNIT_PLACING_PICTURE_USER_VIEWPORT" val="{&quot;height&quot;:6925,&quot;width&quot;:5594}"/>
</p:tagLst>
</file>

<file path=ppt/tags/tag193.xml><?xml version="1.0" encoding="utf-8"?>
<p:tagLst xmlns:p="http://schemas.openxmlformats.org/presentationml/2006/main">
  <p:tag name="KSO_WM_UNIT_PLACING_PICTURE_USER_VIEWPORT" val="{&quot;height&quot;:5573,&quot;width&quot;:4995}"/>
</p:tagLst>
</file>

<file path=ppt/tags/tag194.xml><?xml version="1.0" encoding="utf-8"?>
<p:tagLst xmlns:p="http://schemas.openxmlformats.org/presentationml/2006/main">
  <p:tag name="TIMING" val="|53.6"/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01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01&quot;,&quot;margin&quot;:{&quot;bottom&quot;:0.11927943676710129,&quot;left&quot;:0.7143750190734863,&quot;right&quot;:0.7143750190734863,&quot;top&quot;:0.11927943676710129},&quot;type&quot;:0},{&quot;id&quot;:&quot;2022-09-27T14:12:01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195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，已濒临页面容纳内容的上限，若还有更多内容，请酌情缩小字号，但我们不建议您的文本字号小于14磅，请您务必注意。单击此处添加正文，文字是您思想的提炼，为了演示发布的良好效果，请言简意赅的阐述您的观点。您的内容已经简明扼要，字字珠玑，但信息却千丝万缕、错综复杂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2843_1*f*1"/>
  <p:tag name="KSO_WM_TEMPLATE_CATEGORY" val="diagram"/>
  <p:tag name="KSO_WM_TEMPLATE_INDEX" val="20212843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576"/>
  <p:tag name="KSO_WM_UNIT_SHOW_EDIT_AREA_INDICATION" val="1"/>
  <p:tag name="KSO_WM_CHIP_GROUPID" val="5e6b05596848fb12bee65ac8"/>
  <p:tag name="KSO_WM_CHIP_XID" val="5e6b05596848fb12bee65aca"/>
  <p:tag name="KSO_WM_UNIT_DEC_AREA_ID" val="8cb1ccbfd41a4f08aa021a2337e676d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53f115901fe44f3787d5c3752471e8b4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f644054ed1e2fb8092e"/>
  <p:tag name="KSO_WM_TEMPLATE_ASSEMBLE_GROUPID" val="60656f644054ed1e2fb8092e"/>
</p:tagLst>
</file>

<file path=ppt/tags/tag196.xml><?xml version="1.0" encoding="utf-8"?>
<p:tagLst xmlns:p="http://schemas.openxmlformats.org/presentationml/2006/main">
  <p:tag name="KSO_WM_UNIT_BLOCK" val="0"/>
  <p:tag name="KSO_WM_UNIT_DEC_AREA_ID" val="9238b6fddea04bf48935dd95b7d34d42"/>
  <p:tag name="KSO_WM_UNIT_SM_LIMIT_TYPE" val="2"/>
  <p:tag name="KSO_WM_UNIT_ISCONTENTSTITLE" val="0"/>
  <p:tag name="KSO_WM_UNIT_ISNUMDGMTITLE" val="0"/>
  <p:tag name="KSO_WM_UNIT_NOCLEAR" val="0"/>
  <p:tag name="KSO_WM_UNIT_VALUE" val="49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diagram20220057_2*b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PRESET_TEXT_INDEX" val="5"/>
  <p:tag name="KSO_WM_UNIT_PRESET_TEXT_LEN" val="25"/>
  <p:tag name="KSO_WM_UNIT_TEXT_FILL_FORE_SCHEMECOLOR_INDEX_BRIGHTNESS" val="0"/>
  <p:tag name="KSO_WM_UNIT_TEXT_FILL_FORE_SCHEMECOLOR_INDEX" val="14"/>
  <p:tag name="KSO_WM_UNIT_TEXT_FILL_TYPE" val="1"/>
</p:tagLst>
</file>

<file path=ppt/tags/tag197.xml><?xml version="1.0" encoding="utf-8"?>
<p:tagLst xmlns:p="http://schemas.openxmlformats.org/presentationml/2006/main">
  <p:tag name="TIMING" val="|40.7"/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01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01&quot;,&quot;margin&quot;:{&quot;bottom&quot;:0.11927943676710129,&quot;left&quot;:0.7143750190734863,&quot;right&quot;:0.7143750190734863,&quot;top&quot;:0.11927943676710129},&quot;type&quot;:0},{&quot;id&quot;:&quot;2022-09-27T14:12:01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198.xml><?xml version="1.0" encoding="utf-8"?>
<p:tagLst xmlns:p="http://schemas.openxmlformats.org/presentationml/2006/main">
  <p:tag name="KSO_WM_UNIT_BLOCK" val="0"/>
  <p:tag name="KSO_WM_UNIT_DEC_AREA_ID" val="9238b6fddea04bf48935dd95b7d34d42"/>
  <p:tag name="KSO_WM_UNIT_SM_LIMIT_TYPE" val="2"/>
  <p:tag name="KSO_WM_UNIT_ISCONTENTSTITLE" val="0"/>
  <p:tag name="KSO_WM_UNIT_ISNUMDGMTITLE" val="0"/>
  <p:tag name="KSO_WM_UNIT_NOCLEAR" val="0"/>
  <p:tag name="KSO_WM_UNIT_VALUE" val="49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diagram20220057_2*b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PRESET_TEXT_INDEX" val="5"/>
  <p:tag name="KSO_WM_UNIT_PRESET_TEXT_LEN" val="25"/>
  <p:tag name="KSO_WM_UNIT_TEXT_FILL_FORE_SCHEMECOLOR_INDEX_BRIGHTNESS" val="0"/>
  <p:tag name="KSO_WM_UNIT_TEXT_FILL_FORE_SCHEMECOLOR_INDEX" val="14"/>
  <p:tag name="KSO_WM_UNIT_TEXT_FILL_TYPE" val="1"/>
</p:tagLst>
</file>

<file path=ppt/tags/tag199.xml><?xml version="1.0" encoding="utf-8"?>
<p:tagLst xmlns:p="http://schemas.openxmlformats.org/presentationml/2006/main">
  <p:tag name="KSO_WM_SLIDE_ITEM_CNT" val="0"/>
  <p:tag name="KSO_WM_SLIDE_RATIO" val="1.777778"/>
  <p:tag name="KSO_WM_SLIDE_ID" val="diagram20220057_2"/>
  <p:tag name="KSO_WM_TEMPLATE_SUBCATEGORY" val="25"/>
  <p:tag name="KSO_WM_TEMPLATE_MASTER_TYPE" val="0"/>
  <p:tag name="KSO_WM_TEMPLATE_COLOR_TYPE" val="0"/>
  <p:tag name="KSO_WM_SLIDE_TYPE" val="text"/>
  <p:tag name="KSO_WM_SLIDE_SUBTYPE" val="picTxt"/>
  <p:tag name="KSO_WM_SLIDE_LAYOUTTYPE" val="navigation"/>
  <p:tag name="KSO_WM_SLIDE_INDEX" val="2"/>
  <p:tag name="KSO_WM_SLIDE_SIZE" val="960*515"/>
  <p:tag name="KSO_WM_SLIDE_POSITION" val="0*0"/>
  <p:tag name="KSO_WM_TAG_VERSION" val="1.0"/>
  <p:tag name="KSO_WM_BEAUTIFY_FLAG" val="#wm#"/>
  <p:tag name="KSO_WM_TEMPLATE_CATEGORY" val="diagram"/>
  <p:tag name="KSO_WM_TEMPLATE_INDEX" val="20220057"/>
  <p:tag name="KSO_WM_SLIDE_LAYOUT" val="a_b_d_i"/>
  <p:tag name="KSO_WM_SLIDE_LAYOUT_CNT" val="1_1_1_1"/>
  <p:tag name="KSO_WM_SLIDE_LAYOUT_INFO" val="{&quot;id&quot;:&quot;2022-09-27T14:12:03&quot;,&quot;maxSize&quot;:{&quot;size1&quot;:28.9},&quot;minSize&quot;:{&quot;size1&quot;:17.8},&quot;normalSize&quot;:{&quot;size1&quot;:17.8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03&quot;,&quot;maxSize&quot;:{&quot;size1&quot;:100},&quot;minSize&quot;:{&quot;size1&quot;:56.2},&quot;normalSize&quot;:{&quot;size1&quot;:56.2},&quot;subLayout&quot;:[{&quot;id&quot;:&quot;2022-09-27T14:12:03&quot;,&quot;margin&quot;:{&quot;bottom&quot;:0.014628610573709011,&quot;left&quot;:0.7143750190734863,&quot;right&quot;:0.7143750190734863,&quot;top&quot;:0.11815416067838669},&quot;type&quot;:0},{&quot;id&quot;:&quot;2022-09-27T14:12:03&quot;,&quot;margin&quot;:{&quot;bottom&quot;:0.11927943676710129,&quot;left&quot;:0.7143750190734863,&quot;right&quot;:0.7143750190734863,&quot;top&quot;:0},&quot;type&quot;:0}],&quot;type&quot;:0},{&quot;id&quot;:&quot;2022-09-27T14:12:03&quot;,&quot;margin&quot;:{&quot;bottom&quot;:0.47824305295944214,&quot;left&quot;:0.4781249761581421,&quot;right&quot;:0.4764375388622284,&quot;top&quot;:0.47655513882637024},&quot;type&quot;:0}],&quot;type&quot;:0}"/>
  <p:tag name="KSO_WM_SLIDE_BACKGROUND" val="[&quot;topBottom&quot;]"/>
</p:tagLst>
</file>

<file path=ppt/tags/tag2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20.xml><?xml version="1.0" encoding="utf-8"?>
<p:tagLst xmlns:p="http://schemas.openxmlformats.org/presentationml/2006/main">
  <p:tag name="KSO_WM_UNIT_FILL_FORE_SCHEMECOLOR_INDEX_BRIGHTNESS" val="0"/>
  <p:tag name="KSO_WM_UNIT_FILL_FORE_SCHEMECOLOR_INDEX" val="11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00.xml><?xml version="1.0" encoding="utf-8"?>
<p:tagLst xmlns:p="http://schemas.openxmlformats.org/presentationml/2006/main">
  <p:tag name="KSO_WM_UNIT_BLOCK" val="0"/>
  <p:tag name="KSO_WM_UNIT_DEC_AREA_ID" val="9238b6fddea04bf48935dd95b7d34d42"/>
  <p:tag name="KSO_WM_UNIT_SM_LIMIT_TYPE" val="2"/>
  <p:tag name="KSO_WM_UNIT_ISCONTENTSTITLE" val="0"/>
  <p:tag name="KSO_WM_UNIT_ISNUMDGMTITLE" val="0"/>
  <p:tag name="KSO_WM_UNIT_NOCLEAR" val="0"/>
  <p:tag name="KSO_WM_UNIT_VALUE" val="49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diagram20220057_2*b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PRESET_TEXT_INDEX" val="5"/>
  <p:tag name="KSO_WM_UNIT_PRESET_TEXT_LEN" val="25"/>
  <p:tag name="KSO_WM_UNIT_TEXT_FILL_FORE_SCHEMECOLOR_INDEX_BRIGHTNESS" val="0"/>
  <p:tag name="KSO_WM_UNIT_TEXT_FILL_FORE_SCHEMECOLOR_INDEX" val="14"/>
  <p:tag name="KSO_WM_UNIT_TEXT_FILL_TYPE" val="1"/>
</p:tagLst>
</file>

<file path=ppt/tags/tag201.xml><?xml version="1.0" encoding="utf-8"?>
<p:tagLst xmlns:p="http://schemas.openxmlformats.org/presentationml/2006/main">
  <p:tag name="KSO_WM_SLIDE_ITEM_CNT" val="0"/>
  <p:tag name="KSO_WM_SLIDE_RATIO" val="1.777778"/>
  <p:tag name="KSO_WM_SLIDE_ID" val="diagram20220057_2"/>
  <p:tag name="KSO_WM_TEMPLATE_SUBCATEGORY" val="25"/>
  <p:tag name="KSO_WM_TEMPLATE_MASTER_TYPE" val="0"/>
  <p:tag name="KSO_WM_TEMPLATE_COLOR_TYPE" val="0"/>
  <p:tag name="KSO_WM_SLIDE_TYPE" val="text"/>
  <p:tag name="KSO_WM_SLIDE_SUBTYPE" val="picTxt"/>
  <p:tag name="KSO_WM_SLIDE_LAYOUTTYPE" val="navigation"/>
  <p:tag name="KSO_WM_SLIDE_INDEX" val="2"/>
  <p:tag name="KSO_WM_SLIDE_SIZE" val="960*515"/>
  <p:tag name="KSO_WM_SLIDE_POSITION" val="0*0"/>
  <p:tag name="KSO_WM_TAG_VERSION" val="1.0"/>
  <p:tag name="KSO_WM_BEAUTIFY_FLAG" val="#wm#"/>
  <p:tag name="KSO_WM_TEMPLATE_CATEGORY" val="diagram"/>
  <p:tag name="KSO_WM_TEMPLATE_INDEX" val="20220057"/>
  <p:tag name="KSO_WM_SLIDE_LAYOUT" val="a_b_d_i"/>
  <p:tag name="KSO_WM_SLIDE_LAYOUT_CNT" val="1_1_1_1"/>
  <p:tag name="KSO_WM_SLIDE_LAYOUT_INFO" val="{&quot;id&quot;:&quot;2022-09-27T14:12:12&quot;,&quot;maxSize&quot;:{&quot;size1&quot;:28.9},&quot;minSize&quot;:{&quot;size1&quot;:17.8},&quot;normalSize&quot;:{&quot;size1&quot;:17.8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12&quot;,&quot;maxSize&quot;:{&quot;size1&quot;:100},&quot;minSize&quot;:{&quot;size1&quot;:56.2},&quot;normalSize&quot;:{&quot;size1&quot;:56.2},&quot;subLayout&quot;:[{&quot;id&quot;:&quot;2022-09-27T14:12:12&quot;,&quot;margin&quot;:{&quot;bottom&quot;:0.014628610573709011,&quot;left&quot;:0.7143750190734863,&quot;right&quot;:0.7143750190734863,&quot;top&quot;:0.11815416067838669},&quot;type&quot;:0},{&quot;id&quot;:&quot;2022-09-27T14:12:12&quot;,&quot;margin&quot;:{&quot;bottom&quot;:0.11927943676710129,&quot;left&quot;:0.7143750190734863,&quot;right&quot;:0.7143750190734863,&quot;top&quot;:0},&quot;type&quot;:0}],&quot;type&quot;:0},{&quot;id&quot;:&quot;2022-09-27T14:12:12&quot;,&quot;margin&quot;:{&quot;bottom&quot;:0.47824305295944214,&quot;left&quot;:0.4781249761581421,&quot;right&quot;:0.4764375388622284,&quot;top&quot;:0.47655513882637024},&quot;type&quot;:0}],&quot;type&quot;:0}"/>
  <p:tag name="KSO_WM_SLIDE_BACKGROUND" val="[&quot;topBottom&quot;]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2169_1*i*3"/>
  <p:tag name="KSO_WM_TEMPLATE_CATEGORY" val="diagram"/>
  <p:tag name="KSO_WM_TEMPLATE_INDEX" val="20212169"/>
  <p:tag name="KSO_WM_UNIT_LAYERLEVEL" val="1"/>
  <p:tag name="KSO_WM_TAG_VERSION" val="1.0"/>
  <p:tag name="KSO_WM_BEAUTIFY_FLAG" val="#wm#"/>
  <p:tag name="KSO_WM_UNIT_SM_LIMIT_TYPE" val="2"/>
  <p:tag name="KSO_WM_UNIT_BLOCK" val="0"/>
  <p:tag name="KSO_WM_UNIT_DEC_AREA_ID" val="30c65084b8f1453cb909e9c6048ae1c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eedbca6fa6683b8872baa7d"/>
  <p:tag name="KSO_WM_CHIP_XID" val="5eedbca6fa6683b8872baa7e"/>
  <p:tag name="KSO_WM_UNIT_TEXT_FILL_FORE_SCHEMECOLOR_INDEX_BRIGHTNESS" val="0"/>
  <p:tag name="KSO_WM_UNIT_TEXT_FILL_FORE_SCHEMECOLOR_INDEX" val="14"/>
  <p:tag name="KSO_WM_UNIT_TEXT_FILL_TYPE" val="1"/>
  <p:tag name="KSO_WM_UNIT_VALUE" val="3"/>
  <p:tag name="KSO_WM_TEMPLATE_ASSEMBLE_XID" val="60656f2f4054ed1e2fb80528"/>
  <p:tag name="KSO_WM_TEMPLATE_ASSEMBLE_GROUPID" val="60656f2f4054ed1e2fb80528"/>
</p:tagLst>
</file>

<file path=ppt/tags/tag203.xml><?xml version="1.0" encoding="utf-8"?>
<p:tagLst xmlns:p="http://schemas.openxmlformats.org/presentationml/2006/main">
  <p:tag name="KSO_WM_UNIT_BLOCK" val="0"/>
  <p:tag name="KSO_WM_UNIT_DEC_AREA_ID" val="9238b6fddea04bf48935dd95b7d34d42"/>
  <p:tag name="KSO_WM_UNIT_SM_LIMIT_TYPE" val="2"/>
  <p:tag name="KSO_WM_UNIT_ISCONTENTSTITLE" val="0"/>
  <p:tag name="KSO_WM_UNIT_ISNUMDGMTITLE" val="0"/>
  <p:tag name="KSO_WM_UNIT_NOCLEAR" val="0"/>
  <p:tag name="KSO_WM_UNIT_VALUE" val="49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diagram20220057_2*b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PRESET_TEXT_INDEX" val="5"/>
  <p:tag name="KSO_WM_UNIT_PRESET_TEXT_LEN" val="25"/>
  <p:tag name="KSO_WM_UNIT_TEXT_FILL_FORE_SCHEMECOLOR_INDEX_BRIGHTNESS" val="0"/>
  <p:tag name="KSO_WM_UNIT_TEXT_FILL_FORE_SCHEMECOLOR_INDEX" val="14"/>
  <p:tag name="KSO_WM_UNIT_TEXT_FILL_TYPE" val="1"/>
</p:tagLst>
</file>

<file path=ppt/tags/tag204.xml><?xml version="1.0" encoding="utf-8"?>
<p:tagLst xmlns:p="http://schemas.openxmlformats.org/presentationml/2006/main"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13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13&quot;,&quot;margin&quot;:{&quot;bottom&quot;:0.11927943676710129,&quot;left&quot;:0.7143750190734863,&quot;right&quot;:0.7143750190734863,&quot;top&quot;:0.11927943676710129},&quot;type&quot;:0},{&quot;id&quot;:&quot;2022-09-27T14:12:13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205.xml><?xml version="1.0" encoding="utf-8"?>
<p:tagLst xmlns:p="http://schemas.openxmlformats.org/presentationml/2006/main">
  <p:tag name="KSO_WM_UNIT_BLOCK" val="0"/>
  <p:tag name="KSO_WM_UNIT_DEC_AREA_ID" val="9238b6fddea04bf48935dd95b7d34d42"/>
  <p:tag name="KSO_WM_UNIT_SM_LIMIT_TYPE" val="2"/>
  <p:tag name="KSO_WM_UNIT_ISCONTENTSTITLE" val="0"/>
  <p:tag name="KSO_WM_UNIT_ISNUMDGMTITLE" val="0"/>
  <p:tag name="KSO_WM_UNIT_NOCLEAR" val="0"/>
  <p:tag name="KSO_WM_UNIT_VALUE" val="49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diagram20220057_2*b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PRESET_TEXT_INDEX" val="5"/>
  <p:tag name="KSO_WM_UNIT_PRESET_TEXT_LEN" val="25"/>
  <p:tag name="KSO_WM_UNIT_TEXT_FILL_FORE_SCHEMECOLOR_INDEX_BRIGHTNESS" val="0"/>
  <p:tag name="KSO_WM_UNIT_TEXT_FILL_FORE_SCHEMECOLOR_INDEX" val="14"/>
  <p:tag name="KSO_WM_UNIT_TEXT_FILL_TYPE" val="1"/>
</p:tagLst>
</file>

<file path=ppt/tags/tag206.xml><?xml version="1.0" encoding="utf-8"?>
<p:tagLst xmlns:p="http://schemas.openxmlformats.org/presentationml/2006/main">
  <p:tag name="KSO_WM_SLIDE_ITEM_CNT" val="0"/>
  <p:tag name="KSO_WM_SLIDE_RATIO" val="1.777778"/>
  <p:tag name="KSO_WM_SLIDE_ID" val="diagram20220057_2"/>
  <p:tag name="KSO_WM_TEMPLATE_SUBCATEGORY" val="25"/>
  <p:tag name="KSO_WM_TEMPLATE_MASTER_TYPE" val="0"/>
  <p:tag name="KSO_WM_TEMPLATE_COLOR_TYPE" val="0"/>
  <p:tag name="KSO_WM_SLIDE_TYPE" val="text"/>
  <p:tag name="KSO_WM_SLIDE_SUBTYPE" val="picTxt"/>
  <p:tag name="KSO_WM_SLIDE_LAYOUTTYPE" val="navigation"/>
  <p:tag name="KSO_WM_SLIDE_INDEX" val="2"/>
  <p:tag name="KSO_WM_SLIDE_SIZE" val="960*515"/>
  <p:tag name="KSO_WM_SLIDE_POSITION" val="0*0"/>
  <p:tag name="KSO_WM_TAG_VERSION" val="1.0"/>
  <p:tag name="KSO_WM_BEAUTIFY_FLAG" val="#wm#"/>
  <p:tag name="KSO_WM_TEMPLATE_CATEGORY" val="diagram"/>
  <p:tag name="KSO_WM_TEMPLATE_INDEX" val="20220057"/>
  <p:tag name="KSO_WM_SLIDE_LAYOUT" val="a_b_d_i"/>
  <p:tag name="KSO_WM_SLIDE_LAYOUT_CNT" val="1_1_1_1"/>
  <p:tag name="KSO_WM_SLIDE_LAYOUT_INFO" val="{&quot;id&quot;:&quot;2022-09-27T14:12:12&quot;,&quot;maxSize&quot;:{&quot;size1&quot;:28.9},&quot;minSize&quot;:{&quot;size1&quot;:17.8},&quot;normalSize&quot;:{&quot;size1&quot;:17.8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12&quot;,&quot;maxSize&quot;:{&quot;size1&quot;:100},&quot;minSize&quot;:{&quot;size1&quot;:56.2},&quot;normalSize&quot;:{&quot;size1&quot;:56.2},&quot;subLayout&quot;:[{&quot;id&quot;:&quot;2022-09-27T14:12:12&quot;,&quot;margin&quot;:{&quot;bottom&quot;:0.014628610573709011,&quot;left&quot;:0.7143750190734863,&quot;right&quot;:0.7143750190734863,&quot;top&quot;:0.11815416067838669},&quot;type&quot;:0},{&quot;id&quot;:&quot;2022-09-27T14:12:12&quot;,&quot;margin&quot;:{&quot;bottom&quot;:0.11927943676710129,&quot;left&quot;:0.7143750190734863,&quot;right&quot;:0.7143750190734863,&quot;top&quot;:0},&quot;type&quot;:0}],&quot;type&quot;:0},{&quot;id&quot;:&quot;2022-09-27T14:12:12&quot;,&quot;margin&quot;:{&quot;bottom&quot;:0.47824305295944214,&quot;left&quot;:0.4781249761581421,&quot;right&quot;:0.4764375388622284,&quot;top&quot;:0.47655513882637024},&quot;type&quot;:0}],&quot;type&quot;:0}"/>
  <p:tag name="KSO_WM_SLIDE_BACKGROUND" val="[&quot;topBottom&quot;]"/>
</p:tagLst>
</file>

<file path=ppt/tags/tag207.xml><?xml version="1.0" encoding="utf-8"?>
<p:tagLst xmlns:p="http://schemas.openxmlformats.org/presentationml/2006/main">
  <p:tag name="KSO_WM_UNIT_BLOCK" val="0"/>
  <p:tag name="KSO_WM_UNIT_DEC_AREA_ID" val="9238b6fddea04bf48935dd95b7d34d42"/>
  <p:tag name="KSO_WM_UNIT_SM_LIMIT_TYPE" val="2"/>
  <p:tag name="KSO_WM_UNIT_ISCONTENTSTITLE" val="0"/>
  <p:tag name="KSO_WM_UNIT_ISNUMDGMTITLE" val="0"/>
  <p:tag name="KSO_WM_UNIT_NOCLEAR" val="0"/>
  <p:tag name="KSO_WM_UNIT_VALUE" val="49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diagram20220057_2*b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PRESET_TEXT_INDEX" val="5"/>
  <p:tag name="KSO_WM_UNIT_PRESET_TEXT_LEN" val="25"/>
  <p:tag name="KSO_WM_UNIT_TEXT_FILL_FORE_SCHEMECOLOR_INDEX_BRIGHTNESS" val="0"/>
  <p:tag name="KSO_WM_UNIT_TEXT_FILL_FORE_SCHEMECOLOR_INDEX" val="14"/>
  <p:tag name="KSO_WM_UNIT_TEXT_FILL_TYPE" val="1"/>
</p:tagLst>
</file>

<file path=ppt/tags/tag208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1417_1*f*1"/>
  <p:tag name="KSO_WM_TEMPLATE_CATEGORY" val="diagram"/>
  <p:tag name="KSO_WM_TEMPLATE_INDEX" val="20211417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138"/>
  <p:tag name="KSO_WM_UNIT_SHOW_EDIT_AREA_INDICATION" val="1"/>
  <p:tag name="KSO_WM_CHIP_GROUPID" val="5e6b05596848fb12bee65ac8"/>
  <p:tag name="KSO_WM_CHIP_XID" val="5e6b05596848fb12bee65aca"/>
  <p:tag name="KSO_WM_UNIT_DEC_AREA_ID" val="36355f6689774a7087dfe6eddc6aa8f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681946cef7c54948aeeb9f3d2f4ef68f"/>
  <p:tag name="KSO_WM_UNIT_TEXT_FILL_FORE_SCHEMECOLOR_INDEX_BRIGHTNESS" val="0.25"/>
  <p:tag name="KSO_WM_UNIT_TEXT_FILL_FORE_SCHEMECOLOR_INDEX" val="13"/>
  <p:tag name="KSO_WM_UNIT_TEXT_FILL_TYPE" val="1"/>
  <p:tag name="KSO_WM_TEMPLATE_ASSEMBLE_XID" val="60656f004054ed1e2fb8020f"/>
  <p:tag name="KSO_WM_TEMPLATE_ASSEMBLE_GROUPID" val="60656f004054ed1e2fb8020f"/>
</p:tagLst>
</file>

<file path=ppt/tags/tag209.xml><?xml version="1.0" encoding="utf-8"?>
<p:tagLst xmlns:p="http://schemas.openxmlformats.org/presentationml/2006/main">
  <p:tag name="KSO_WM_UNIT_PLACING_PICTURE_USER_VIEWPORT" val="{&quot;height&quot;:2280,&quot;width&quot;:12240}"/>
</p:tagLst>
</file>

<file path=ppt/tags/tag21.xml><?xml version="1.0" encoding="utf-8"?>
<p:tagLst xmlns:p="http://schemas.openxmlformats.org/presentationml/2006/main">
  <p:tag name="KSO_WM_UNIT_FILL_FORE_SCHEMECOLOR_INDEX_1_BRIGHTNESS" val="0"/>
  <p:tag name="KSO_WM_UNIT_FILL_FORE_SCHEMECOLOR_INDEX_1" val="12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2"/>
  <p:tag name="KSO_WM_UNIT_FILL_FORE_SCHEMECOLOR_INDEX_2_POS" val="0.5"/>
  <p:tag name="KSO_WM_UNIT_FILL_FORE_SCHEMECOLOR_INDEX_2_TRANS" val="0"/>
  <p:tag name="KSO_WM_UNIT_FILL_FORE_SCHEMECOLOR_INDEX_3_BRIGHTNESS" val="0"/>
  <p:tag name="KSO_WM_UNIT_FILL_FORE_SCHEMECOLOR_INDEX_3" val="12"/>
  <p:tag name="KSO_WM_UNIT_FILL_FORE_SCHEMECOLOR_INDEX_3_POS" val="1"/>
  <p:tag name="KSO_WM_UNIT_FILL_FORE_SCHEMECOLOR_INDEX_3_TRANS" val="0"/>
  <p:tag name="KSO_WM_UNIT_FILL_GRADIENT_TYPE" val="0"/>
  <p:tag name="KSO_WM_UNIT_FILL_GRADIENT_ANGLE" val="45"/>
  <p:tag name="KSO_WM_UNIT_FILL_GRADIENT_DIRECTION" val="0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10.xml><?xml version="1.0" encoding="utf-8"?>
<p:tagLst xmlns:p="http://schemas.openxmlformats.org/presentationml/2006/main">
  <p:tag name="TIMING" val="|23.9"/>
  <p:tag name="KSO_WM_SLIDE_ITEM_CNT" val="0"/>
  <p:tag name="KSO_WM_SLIDE_RATIO" val="1.777778"/>
  <p:tag name="KSO_WM_SLIDE_ID" val="diagram20220057_2"/>
  <p:tag name="KSO_WM_TEMPLATE_SUBCATEGORY" val="25"/>
  <p:tag name="KSO_WM_TEMPLATE_MASTER_TYPE" val="0"/>
  <p:tag name="KSO_WM_TEMPLATE_COLOR_TYPE" val="0"/>
  <p:tag name="KSO_WM_SLIDE_TYPE" val="text"/>
  <p:tag name="KSO_WM_SLIDE_SUBTYPE" val="picTxt"/>
  <p:tag name="KSO_WM_SLIDE_LAYOUTTYPE" val="navigation"/>
  <p:tag name="KSO_WM_SLIDE_INDEX" val="2"/>
  <p:tag name="KSO_WM_SLIDE_SIZE" val="960*515"/>
  <p:tag name="KSO_WM_SLIDE_POSITION" val="0*0"/>
  <p:tag name="KSO_WM_TAG_VERSION" val="1.0"/>
  <p:tag name="KSO_WM_BEAUTIFY_FLAG" val="#wm#"/>
  <p:tag name="KSO_WM_TEMPLATE_CATEGORY" val="diagram"/>
  <p:tag name="KSO_WM_TEMPLATE_INDEX" val="20220057"/>
  <p:tag name="KSO_WM_SLIDE_LAYOUT" val="a_b_d_i"/>
  <p:tag name="KSO_WM_SLIDE_LAYOUT_CNT" val="1_1_1_1"/>
  <p:tag name="KSO_WM_SLIDE_LAYOUT_INFO" val="{&quot;id&quot;:&quot;2022-09-27T14:12:12&quot;,&quot;maxSize&quot;:{&quot;size1&quot;:28.9},&quot;minSize&quot;:{&quot;size1&quot;:17.8},&quot;normalSize&quot;:{&quot;size1&quot;:17.8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12&quot;,&quot;maxSize&quot;:{&quot;size1&quot;:100},&quot;minSize&quot;:{&quot;size1&quot;:56.2},&quot;normalSize&quot;:{&quot;size1&quot;:56.2},&quot;subLayout&quot;:[{&quot;id&quot;:&quot;2022-09-27T14:12:12&quot;,&quot;margin&quot;:{&quot;bottom&quot;:0.01950240693986416,&quot;left&quot;:0.9524999856948853,&quot;right&quot;:0.9524999856948853,&quot;top&quot;:0.15751944482326508},&quot;type&quot;:0},{&quot;id&quot;:&quot;2022-09-27T14:12:12&quot;,&quot;margin&quot;:{&quot;bottom&quot;:0.1590196192264557,&quot;left&quot;:0.9524999856948853,&quot;right&quot;:0.9524999856948853,&quot;top&quot;:0},&quot;type&quot;:0}],&quot;type&quot;:0},{&quot;id&quot;:&quot;2022-09-27T14:12:12&quot;,&quot;margin&quot;:{&quot;bottom&quot;:0.6375787258148193,&quot;left&quot;:0.637499988079071,&quot;right&quot;:0.6352500319480896,&quot;top&quot;:0.6353284120559692},&quot;type&quot;:0}],&quot;type&quot;:0}"/>
  <p:tag name="KSO_WM_SLIDE_BACKGROUND" val="[&quot;topBottom&quot;]"/>
</p:tagLst>
</file>

<file path=ppt/tags/tag211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212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  <p:tag name="KSO_WM_UNIT_LINE_FORE_SCHEMECOLOR_INDEX_BRIGHTNESS" val="0"/>
  <p:tag name="KSO_WM_UNIT_LINE_FORE_SCHEMECOLOR_INDEX" val="12"/>
  <p:tag name="KSO_WM_UNIT_LINE_FILL_TYPE" val="2"/>
  <p:tag name="KSO_WM_UNIT_TEXT_FILL_FORE_SCHEMECOLOR_INDEX_BRIGHTNESS" val="0.4"/>
  <p:tag name="KSO_WM_UNIT_TEXT_FILL_FORE_SCHEMECOLOR_INDEX" val="15"/>
  <p:tag name="KSO_WM_UNIT_TEXT_FILL_TYPE" val="1"/>
</p:tagLst>
</file>

<file path=ppt/tags/tag213.xml><?xml version="1.0" encoding="utf-8"?>
<p:tagLst xmlns:p="http://schemas.openxmlformats.org/presentationml/2006/main">
  <p:tag name="TIMING" val="|7.5"/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13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13&quot;,&quot;margin&quot;:{&quot;bottom&quot;:0.1590196192264557,&quot;left&quot;:0.9524999856948853,&quot;right&quot;:0.9524999856948853,&quot;top&quot;:0.1590196192264557},&quot;type&quot;:0},{&quot;id&quot;:&quot;2022-09-27T14:12:13&quot;,&quot;margin&quot;:{&quot;bottom&quot;:0.6353284120559692,&quot;left&quot;:0.9524999856948853,&quot;right&quot;:0.9524999856948853,&quot;top&quot;:0.6353284120559692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214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215.xml><?xml version="1.0" encoding="utf-8"?>
<p:tagLst xmlns:p="http://schemas.openxmlformats.org/presentationml/2006/main"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13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13&quot;,&quot;margin&quot;:{&quot;bottom&quot;:0.11927943676710129,&quot;left&quot;:0.7143750190734863,&quot;right&quot;:0.7143750190734863,&quot;top&quot;:0.11927943676710129},&quot;type&quot;:0},{&quot;id&quot;:&quot;2022-09-27T14:12:13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216.xml><?xml version="1.0" encoding="utf-8"?>
<p:tagLst xmlns:p="http://schemas.openxmlformats.org/presentationml/2006/main">
  <p:tag name="KSO_WM_UNIT_BLOCK" val="0"/>
  <p:tag name="KSO_WM_UNIT_DEC_AREA_ID" val="85d88755e52e4ce3b042a798c7ff6815"/>
  <p:tag name="KSO_WM_UNIT_SM_LIMIT_TYPE" val="2"/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2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</p:tagLst>
</file>

<file path=ppt/tags/tag217.xml><?xml version="1.0" encoding="utf-8"?>
<p:tagLst xmlns:p="http://schemas.openxmlformats.org/presentationml/2006/main">
  <p:tag name="KSO_WM_SLIDE_ITEM_CNT" val="0"/>
  <p:tag name="KSO_WM_SLIDE_RATIO" val="1.777778"/>
  <p:tag name="KSO_WM_SLIDE_ID" val="diagram20220057_2"/>
  <p:tag name="KSO_WM_TEMPLATE_SUBCATEGORY" val="25"/>
  <p:tag name="KSO_WM_TEMPLATE_MASTER_TYPE" val="0"/>
  <p:tag name="KSO_WM_TEMPLATE_COLOR_TYPE" val="0"/>
  <p:tag name="KSO_WM_SLIDE_TYPE" val="text"/>
  <p:tag name="KSO_WM_SLIDE_SUBTYPE" val="picTxt"/>
  <p:tag name="KSO_WM_SLIDE_LAYOUTTYPE" val="navigation"/>
  <p:tag name="KSO_WM_SLIDE_INDEX" val="2"/>
  <p:tag name="KSO_WM_SLIDE_SIZE" val="960*515"/>
  <p:tag name="KSO_WM_SLIDE_POSITION" val="0*0"/>
  <p:tag name="KSO_WM_TAG_VERSION" val="1.0"/>
  <p:tag name="KSO_WM_BEAUTIFY_FLAG" val="#wm#"/>
  <p:tag name="KSO_WM_TEMPLATE_CATEGORY" val="diagram"/>
  <p:tag name="KSO_WM_TEMPLATE_INDEX" val="20220057"/>
  <p:tag name="KSO_WM_SLIDE_LAYOUT" val="a_b_d_i"/>
  <p:tag name="KSO_WM_SLIDE_LAYOUT_CNT" val="1_1_1_1"/>
  <p:tag name="KSO_WM_SLIDE_LAYOUT_INFO" val="{&quot;id&quot;:&quot;2022-09-27T14:12:12&quot;,&quot;maxSize&quot;:{&quot;size1&quot;:28.9},&quot;minSize&quot;:{&quot;size1&quot;:17.8},&quot;normalSize&quot;:{&quot;size1&quot;:17.8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12&quot;,&quot;maxSize&quot;:{&quot;size1&quot;:100},&quot;minSize&quot;:{&quot;size1&quot;:56.2},&quot;normalSize&quot;:{&quot;size1&quot;:56.2},&quot;subLayout&quot;:[{&quot;id&quot;:&quot;2022-09-27T14:12:12&quot;,&quot;margin&quot;:{&quot;bottom&quot;:0.014628610573709011,&quot;left&quot;:0.7143750190734863,&quot;right&quot;:0.7143750190734863,&quot;top&quot;:0.11815416067838669},&quot;type&quot;:0},{&quot;id&quot;:&quot;2022-09-27T14:12:12&quot;,&quot;margin&quot;:{&quot;bottom&quot;:0.11927943676710129,&quot;left&quot;:0.7143750190734863,&quot;right&quot;:0.7143750190734863,&quot;top&quot;:0},&quot;type&quot;:0}],&quot;type&quot;:0},{&quot;id&quot;:&quot;2022-09-27T14:12:12&quot;,&quot;margin&quot;:{&quot;bottom&quot;:0.47824305295944214,&quot;left&quot;:0.4781249761581421,&quot;right&quot;:0.4764375388622284,&quot;top&quot;:0.47655513882637024},&quot;type&quot;:0}],&quot;type&quot;:0}"/>
  <p:tag name="KSO_WM_SLIDE_BACKGROUND" val="[&quot;topBottom&quot;]"/>
</p:tagLst>
</file>

<file path=ppt/tags/tag218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219.xml><?xml version="1.0" encoding="utf-8"?>
<p:tagLst xmlns:p="http://schemas.openxmlformats.org/presentationml/2006/main"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13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13&quot;,&quot;margin&quot;:{&quot;bottom&quot;:0.11927943676710129,&quot;left&quot;:0.7143750190734863,&quot;right&quot;:0.7143750190734863,&quot;top&quot;:0.11927943676710129},&quot;type&quot;:0},{&quot;id&quot;:&quot;2022-09-27T14:12:13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22.xml><?xml version="1.0" encoding="utf-8"?>
<p:tagLst xmlns:p="http://schemas.openxmlformats.org/presentationml/2006/main">
  <p:tag name="KSO_WM_UNIT_FILL_FORE_SCHEMECOLOR_INDEX_1_BRIGHTNESS" val="0"/>
  <p:tag name="KSO_WM_UNIT_FILL_FORE_SCHEMECOLOR_INDEX_1" val="13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3"/>
  <p:tag name="KSO_WM_UNIT_FILL_FORE_SCHEMECOLOR_INDEX_2_POS" val="0.5"/>
  <p:tag name="KSO_WM_UNIT_FILL_FORE_SCHEMECOLOR_INDEX_2_TRANS" val="0"/>
  <p:tag name="KSO_WM_UNIT_FILL_FORE_SCHEMECOLOR_INDEX_3_BRIGHTNESS" val="0"/>
  <p:tag name="KSO_WM_UNIT_FILL_FORE_SCHEMECOLOR_INDEX_3" val="13"/>
  <p:tag name="KSO_WM_UNIT_FILL_FORE_SCHEMECOLOR_INDEX_3_POS" val="1"/>
  <p:tag name="KSO_WM_UNIT_FILL_FORE_SCHEMECOLOR_INDEX_3_TRANS" val="0"/>
  <p:tag name="KSO_WM_UNIT_FILL_GRADIENT_TYPE" val="0"/>
  <p:tag name="KSO_WM_UNIT_FILL_GRADIENT_ANGLE" val="45"/>
  <p:tag name="KSO_WM_UNIT_FILL_GRADIENT_DIRECTION" val="0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20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221.xml><?xml version="1.0" encoding="utf-8"?>
<p:tagLst xmlns:p="http://schemas.openxmlformats.org/presentationml/2006/main">
  <p:tag name="TABLE_ENDDRAG_ORIGIN_RECT" val="658*308"/>
  <p:tag name="TABLE_ENDDRAG_RECT" val="31*58*658*308"/>
</p:tagLst>
</file>

<file path=ppt/tags/tag222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1051_1*f*1"/>
  <p:tag name="KSO_WM_TEMPLATE_CATEGORY" val="diagram"/>
  <p:tag name="KSO_WM_TEMPLATE_INDEX" val="20211051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56"/>
  <p:tag name="KSO_WM_UNIT_SHOW_EDIT_AREA_INDICATION" val="1"/>
  <p:tag name="KSO_WM_CHIP_GROUPID" val="5e6b05596848fb12bee65ac8"/>
  <p:tag name="KSO_WM_CHIP_XID" val="5e6b05596848fb12bee65aca"/>
  <p:tag name="KSO_WM_UNIT_DEC_AREA_ID" val="fa23e79076be41119ad642c4cda491b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80ce386d980456f8564befea39e3cb3"/>
  <p:tag name="KSO_WM_UNIT_TEXT_FILL_FORE_SCHEMECOLOR_INDEX_BRIGHTNESS" val="0.25"/>
  <p:tag name="KSO_WM_UNIT_TEXT_FILL_FORE_SCHEMECOLOR_INDEX" val="13"/>
  <p:tag name="KSO_WM_UNIT_TEXT_FILL_TYPE" val="1"/>
  <p:tag name="KSO_WM_TEMPLATE_ASSEMBLE_XID" val="60656ea44054ed1e2fb7fce2"/>
  <p:tag name="KSO_WM_TEMPLATE_ASSEMBLE_GROUPID" val="60656ea44054ed1e2fb7fce2"/>
</p:tagLst>
</file>

<file path=ppt/tags/tag223.xml><?xml version="1.0" encoding="utf-8"?>
<p:tagLst xmlns:p="http://schemas.openxmlformats.org/presentationml/2006/main"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13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13&quot;,&quot;margin&quot;:{&quot;bottom&quot;:0.11927943676710129,&quot;left&quot;:0.7143750190734863,&quot;right&quot;:0.7143750190734863,&quot;top&quot;:0.11927943676710129},&quot;type&quot;:0},{&quot;id&quot;:&quot;2022-09-27T14:12:13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224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225.xml><?xml version="1.0" encoding="utf-8"?>
<p:tagLst xmlns:p="http://schemas.openxmlformats.org/presentationml/2006/main">
  <p:tag name="KSO_WM_UNIT_TABLE_BEAUTIFY" val="smartTable{2be55e75-a22e-4a92-b402-da4b437700ac}"/>
  <p:tag name="KSO_WM_BEAUTIFY_FLAG" val="#wm#"/>
  <p:tag name="KSO_WM_UNIT_TYPE" val="β"/>
  <p:tag name="TABLE_SKINIDX" val="0"/>
  <p:tag name="TABLE_COLORIDX" val="9"/>
  <p:tag name="TABLE_ENDDRAG_ORIGIN_RECT" val="541*286"/>
  <p:tag name="TABLE_ENDDRAG_RECT" val="72*85*541*286"/>
  <p:tag name="TABLE_AUTOADJUST_FLAG" val="1"/>
  <p:tag name="TABLE_EMPHASIZE_COLOR" val="4874862"/>
  <p:tag name="TABLE_COLOR_RGB" val="0x000000*0xFFFFFF*0x212121*0xFFFFFF*0x4A626E*0xA4B9B0*0xD6E6E6*0xF8E8CF*0xEEB991*0xB26C53"/>
</p:tagLst>
</file>

<file path=ppt/tags/tag226.xml><?xml version="1.0" encoding="utf-8"?>
<p:tagLst xmlns:p="http://schemas.openxmlformats.org/presentationml/2006/main"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13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13&quot;,&quot;margin&quot;:{&quot;bottom&quot;:0.11927943676710129,&quot;left&quot;:0.7143750190734863,&quot;right&quot;:0.7143750190734863,&quot;top&quot;:0.11927943676710129},&quot;type&quot;:0},{&quot;id&quot;:&quot;2022-09-27T14:12:13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227.xml><?xml version="1.0" encoding="utf-8"?>
<p:tagLst xmlns:p="http://schemas.openxmlformats.org/presentationml/2006/main">
  <p:tag name="COMMONDATA" val="eyJoZGlkIjoiYjg4ZjgyMmIzNDhmYTljMjI1NzQ3MjMwZjEwOWI1YTIifQ=="/>
</p:tagLst>
</file>

<file path=ppt/tags/tag23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.xml><?xml version="1.0" encoding="utf-8"?>
<p:tagLst xmlns:p="http://schemas.openxmlformats.org/presentationml/2006/main">
  <p:tag name="KSO_WM_UNIT_FILL_FORE_SCHEMECOLOR_INDEX_1_BRIGHTNESS" val="0"/>
  <p:tag name="KSO_WM_UNIT_FILL_FORE_SCHEMECOLOR_INDEX_1" val="6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6"/>
  <p:tag name="KSO_WM_UNIT_FILL_FORE_SCHEMECOLOR_INDEX_2_POS" val="0.5"/>
  <p:tag name="KSO_WM_UNIT_FILL_FORE_SCHEMECOLOR_INDEX_2_TRANS" val="0"/>
  <p:tag name="KSO_WM_UNIT_FILL_FORE_SCHEMECOLOR_INDEX_3_BRIGHTNESS" val="0"/>
  <p:tag name="KSO_WM_UNIT_FILL_FORE_SCHEMECOLOR_INDEX_3" val="6"/>
  <p:tag name="KSO_WM_UNIT_FILL_FORE_SCHEMECOLOR_INDEX_3_POS" val="1"/>
  <p:tag name="KSO_WM_UNIT_FILL_FORE_SCHEMECOLOR_INDEX_3_TRANS" val="0"/>
  <p:tag name="KSO_WM_UNIT_FILL_GRADIENT_TYPE" val="0"/>
  <p:tag name="KSO_WM_UNIT_FILL_GRADIENT_ANGLE" val="45"/>
  <p:tag name="KSO_WM_UNIT_FILL_GRADIENT_DIRECTION" val="0"/>
  <p:tag name="KSO_WM_UNIT_FILL_TYPE" val="3"/>
</p:tagLst>
</file>

<file path=ppt/tags/tag26.xml><?xml version="1.0" encoding="utf-8"?>
<p:tagLst xmlns:p="http://schemas.openxmlformats.org/presentationml/2006/main">
  <p:tag name="KSO_WM_UNIT_FILL_FORE_SCHEMECOLOR_INDEX_1_BRIGHTNESS" val="0"/>
  <p:tag name="KSO_WM_UNIT_FILL_FORE_SCHEMECOLOR_INDEX_1" val="11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1"/>
  <p:tag name="KSO_WM_UNIT_FILL_FORE_SCHEMECOLOR_INDEX_2_POS" val="0.5"/>
  <p:tag name="KSO_WM_UNIT_FILL_FORE_SCHEMECOLOR_INDEX_2_TRANS" val="0"/>
  <p:tag name="KSO_WM_UNIT_FILL_FORE_SCHEMECOLOR_INDEX_3_BRIGHTNESS" val="0"/>
  <p:tag name="KSO_WM_UNIT_FILL_FORE_SCHEMECOLOR_INDEX_3" val="11"/>
  <p:tag name="KSO_WM_UNIT_FILL_FORE_SCHEMECOLOR_INDEX_3_POS" val="1"/>
  <p:tag name="KSO_WM_UNIT_FILL_FORE_SCHEMECOLOR_INDEX_3_TRANS" val="0"/>
  <p:tag name="KSO_WM_UNIT_FILL_GRADIENT_TYPE" val="0"/>
  <p:tag name="KSO_WM_UNIT_FILL_GRADIENT_ANGLE" val="45"/>
  <p:tag name="KSO_WM_UNIT_FILL_GRADIENT_DIRECTION" val="0"/>
  <p:tag name="KSO_WM_UNIT_FILL_TYPE" val="3"/>
</p:tagLst>
</file>

<file path=ppt/tags/tag27.xml><?xml version="1.0" encoding="utf-8"?>
<p:tagLst xmlns:p="http://schemas.openxmlformats.org/presentationml/2006/main">
  <p:tag name="KSO_WM_UNIT_FILL_FORE_SCHEMECOLOR_INDEX_BRIGHTNESS" val="0"/>
  <p:tag name="KSO_WM_UNIT_FILL_FORE_SCHEMECOLOR_INDEX" val="12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FILL_FORE_SCHEMECOLOR_INDEX_1_BRIGHTNESS" val="0"/>
  <p:tag name="KSO_WM_UNIT_FILL_FORE_SCHEMECOLOR_INDEX_1" val="12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2"/>
  <p:tag name="KSO_WM_UNIT_FILL_FORE_SCHEMECOLOR_INDEX_2_POS" val="0.5"/>
  <p:tag name="KSO_WM_UNIT_FILL_FORE_SCHEMECOLOR_INDEX_2_TRANS" val="0"/>
  <p:tag name="KSO_WM_UNIT_FILL_FORE_SCHEMECOLOR_INDEX_3_BRIGHTNESS" val="0"/>
  <p:tag name="KSO_WM_UNIT_FILL_FORE_SCHEMECOLOR_INDEX_3" val="12"/>
  <p:tag name="KSO_WM_UNIT_FILL_FORE_SCHEMECOLOR_INDEX_3_POS" val="1"/>
  <p:tag name="KSO_WM_UNIT_FILL_FORE_SCHEMECOLOR_INDEX_3_TRANS" val="0"/>
  <p:tag name="KSO_WM_UNIT_FILL_GRADIENT_TYPE" val="0"/>
  <p:tag name="KSO_WM_UNIT_FILL_GRADIENT_ANGLE" val="45"/>
  <p:tag name="KSO_WM_UNIT_FILL_GRADIENT_DIRECTION" val="0"/>
  <p:tag name="KSO_WM_UNIT_FILL_TYPE" val="3"/>
</p:tagLst>
</file>

<file path=ppt/tags/tag29.xml><?xml version="1.0" encoding="utf-8"?>
<p:tagLst xmlns:p="http://schemas.openxmlformats.org/presentationml/2006/main">
  <p:tag name="KSO_WM_UNIT_FILL_FORE_SCHEMECOLOR_INDEX_1_BRIGHTNESS" val="0"/>
  <p:tag name="KSO_WM_UNIT_FILL_FORE_SCHEMECOLOR_INDEX_1" val="13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3"/>
  <p:tag name="KSO_WM_UNIT_FILL_FORE_SCHEMECOLOR_INDEX_2_POS" val="0.5"/>
  <p:tag name="KSO_WM_UNIT_FILL_FORE_SCHEMECOLOR_INDEX_2_TRANS" val="0"/>
  <p:tag name="KSO_WM_UNIT_FILL_FORE_SCHEMECOLOR_INDEX_3_BRIGHTNESS" val="0"/>
  <p:tag name="KSO_WM_UNIT_FILL_FORE_SCHEMECOLOR_INDEX_3" val="13"/>
  <p:tag name="KSO_WM_UNIT_FILL_FORE_SCHEMECOLOR_INDEX_3_POS" val="1"/>
  <p:tag name="KSO_WM_UNIT_FILL_FORE_SCHEMECOLOR_INDEX_3_TRANS" val="0"/>
  <p:tag name="KSO_WM_UNIT_FILL_GRADIENT_TYPE" val="0"/>
  <p:tag name="KSO_WM_UNIT_FILL_GRADIENT_ANGLE" val="45"/>
  <p:tag name="KSO_WM_UNIT_FILL_GRADIENT_DIRECTION" val="0"/>
  <p:tag name="KSO_WM_UNIT_FILL_TYPE" val="3"/>
</p:tagLst>
</file>

<file path=ppt/tags/tag3.xml><?xml version="1.0" encoding="utf-8"?>
<p:tagLst xmlns:p="http://schemas.openxmlformats.org/presentationml/2006/main"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01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01&quot;,&quot;margin&quot;:{&quot;bottom&quot;:0.11927943676710129,&quot;left&quot;:0.7143750190734863,&quot;right&quot;:0.7143750190734863,&quot;top&quot;:0.11927943676710129},&quot;type&quot;:0},{&quot;id&quot;:&quot;2022-09-27T14:12:01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30.xml><?xml version="1.0" encoding="utf-8"?>
<p:tagLst xmlns:p="http://schemas.openxmlformats.org/presentationml/2006/main">
  <p:tag name="KSO_WM_SLIDE_ITEM_CNT" val="0"/>
  <p:tag name="KSO_WM_SLIDE_RATIO" val="1.777778"/>
  <p:tag name="KSO_WM_SLIDE_ID" val="diagram20220057_2"/>
  <p:tag name="KSO_WM_TEMPLATE_SUBCATEGORY" val="25"/>
  <p:tag name="KSO_WM_TEMPLATE_MASTER_TYPE" val="0"/>
  <p:tag name="KSO_WM_TEMPLATE_COLOR_TYPE" val="0"/>
  <p:tag name="KSO_WM_SLIDE_TYPE" val="text"/>
  <p:tag name="KSO_WM_SLIDE_SUBTYPE" val="picTxt"/>
  <p:tag name="KSO_WM_SLIDE_LAYOUTTYPE" val="navigation"/>
  <p:tag name="KSO_WM_SLIDE_INDEX" val="2"/>
  <p:tag name="KSO_WM_SLIDE_SIZE" val="960*515"/>
  <p:tag name="KSO_WM_SLIDE_POSITION" val="0*0"/>
  <p:tag name="KSO_WM_TAG_VERSION" val="1.0"/>
  <p:tag name="KSO_WM_BEAUTIFY_FLAG" val="#wm#"/>
  <p:tag name="KSO_WM_TEMPLATE_CATEGORY" val="diagram"/>
  <p:tag name="KSO_WM_TEMPLATE_INDEX" val="20220057"/>
  <p:tag name="KSO_WM_SLIDE_LAYOUT" val="a_b_d_i"/>
  <p:tag name="KSO_WM_SLIDE_LAYOUT_CNT" val="1_1_1_1"/>
  <p:tag name="KSO_WM_SLIDE_LAYOUT_INFO" val="{&quot;id&quot;:&quot;2022-09-27T14:12:03&quot;,&quot;maxSize&quot;:{&quot;size1&quot;:28.9},&quot;minSize&quot;:{&quot;size1&quot;:17.8},&quot;normalSize&quot;:{&quot;size1&quot;:17.8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03&quot;,&quot;maxSize&quot;:{&quot;size1&quot;:100},&quot;minSize&quot;:{&quot;size1&quot;:56.2},&quot;normalSize&quot;:{&quot;size1&quot;:56.2},&quot;subLayout&quot;:[{&quot;id&quot;:&quot;2022-09-27T14:12:03&quot;,&quot;margin&quot;:{&quot;bottom&quot;:0.01950240693986416,&quot;left&quot;:0.9524999856948853,&quot;right&quot;:0.9524999856948853,&quot;top&quot;:0.15751944482326508},&quot;type&quot;:0},{&quot;id&quot;:&quot;2022-09-27T14:12:03&quot;,&quot;margin&quot;:{&quot;bottom&quot;:0.1590196192264557,&quot;left&quot;:0.9524999856948853,&quot;right&quot;:0.9524999856948853,&quot;top&quot;:0},&quot;type&quot;:0}],&quot;type&quot;:0},{&quot;id&quot;:&quot;2022-09-27T14:12:03&quot;,&quot;margin&quot;:{&quot;bottom&quot;:0.6375787258148193,&quot;left&quot;:0.637499988079071,&quot;right&quot;:0.6352500319480896,&quot;top&quot;:0.6353284120559692},&quot;type&quot;:0}],&quot;type&quot;:0}"/>
  <p:tag name="KSO_WM_SLIDE_BACKGROUND" val="[&quot;topBottom&quot;]"/>
</p:tagLst>
</file>

<file path=ppt/tags/tag31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32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13"/>
  <p:tag name="KSO_WM_UNIT_LINE_FILL_TYPE" val="2"/>
</p:tagLst>
</file>

<file path=ppt/tags/tag33.xml><?xml version="1.0" encoding="utf-8"?>
<p:tagLst xmlns:p="http://schemas.openxmlformats.org/presentationml/2006/main">
  <p:tag name="KSO_WM_UNIT_FILL_FORE_SCHEMECOLOR_INDEX_BRIGHTNESS" val="0.6"/>
  <p:tag name="KSO_WM_UNIT_FILL_FORE_SCHEMECOLOR_INDEX" val="1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34.xml><?xml version="1.0" encoding="utf-8"?>
<p:tagLst xmlns:p="http://schemas.openxmlformats.org/presentationml/2006/main">
  <p:tag name="KSO_WM_UNIT_FILL_FORE_SCHEMECOLOR_INDEX_BRIGHTNESS" val="0.6"/>
  <p:tag name="KSO_WM_UNIT_FILL_FORE_SCHEMECOLOR_INDEX" val="1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35.xml><?xml version="1.0" encoding="utf-8"?>
<p:tagLst xmlns:p="http://schemas.openxmlformats.org/presentationml/2006/main">
  <p:tag name="KSO_WM_UNIT_FILL_FORE_SCHEMECOLOR_INDEX_BRIGHTNESS" val="0.6"/>
  <p:tag name="KSO_WM_UNIT_FILL_FORE_SCHEMECOLOR_INDEX" val="1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3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.xml><?xml version="1.0" encoding="utf-8"?>
<p:tagLst xmlns:p="http://schemas.openxmlformats.org/presentationml/2006/main">
  <p:tag name="KSO_WM_UNIT_BLOCK" val="0"/>
  <p:tag name="KSO_WM_UNIT_DEC_AREA_ID" val="85d88755e52e4ce3b042a798c7ff6815"/>
  <p:tag name="KSO_WM_UNIT_SM_LIMIT_TYPE" val="2"/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2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</p:tagLst>
</file>

<file path=ppt/tags/tag40.xml><?xml version="1.0" encoding="utf-8"?>
<p:tagLst xmlns:p="http://schemas.openxmlformats.org/presentationml/2006/main">
  <p:tag name="KSO_WM_UNIT_FILL_FORE_SCHEMECOLOR_INDEX_BRIGHTNESS" val="0.6"/>
  <p:tag name="KSO_WM_UNIT_FILL_FORE_SCHEMECOLOR_INDEX" val="1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41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4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6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4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5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51.xml><?xml version="1.0" encoding="utf-8"?>
<p:tagLst xmlns:p="http://schemas.openxmlformats.org/presentationml/2006/main">
  <p:tag name="KSO_WM_UNIT_FILL_FORE_SCHEMECOLOR_INDEX_BRIGHTNESS" val="0.6"/>
  <p:tag name="KSO_WM_UNIT_FILL_FORE_SCHEMECOLOR_INDEX" val="1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5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5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5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5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5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5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5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5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60.xml><?xml version="1.0" encoding="utf-8"?>
<p:tagLst xmlns:p="http://schemas.openxmlformats.org/presentationml/2006/main">
  <p:tag name="KSO_WM_UNIT_FILL_FORE_SCHEMECOLOR_INDEX_BRIGHTNESS" val="0.6"/>
  <p:tag name="KSO_WM_UNIT_FILL_FORE_SCHEMECOLOR_INDEX" val="1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6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6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6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6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6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6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6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6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6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7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7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7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7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7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7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76.xml><?xml version="1.0" encoding="utf-8"?>
<p:tagLst xmlns:p="http://schemas.openxmlformats.org/presentationml/2006/main">
  <p:tag name="KSO_WM_UNIT_FILL_FORE_SCHEMECOLOR_INDEX_BRIGHTNESS" val="0"/>
  <p:tag name="KSO_WM_UNIT_FILL_FORE_SCHEMECOLOR_INDEX" val="11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5"/>
  <p:tag name="KSO_WM_UNIT_TEXT_FILL_TYPE" val="1"/>
</p:tagLst>
</file>

<file path=ppt/tags/tag7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SHADOW_SCHEMECOLOR_INDEX_BRIGHTNESS" val="0"/>
  <p:tag name="KSO_WM_UNIT_SHADOW_SCHEMECOLOR_INDEX" val="16"/>
  <p:tag name="KSO_WM_UNIT_TEXT_FILL_FORE_SCHEMECOLOR_INDEX_BRIGHTNESS" val="0"/>
  <p:tag name="KSO_WM_UNIT_TEXT_FILL_FORE_SCHEMECOLOR_INDEX" val="13"/>
  <p:tag name="KSO_WM_UNIT_TEXT_FILL_TYPE" val="1"/>
</p:tagLst>
</file>

<file path=ppt/tags/tag7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SHADOW_SCHEMECOLOR_INDEX_BRIGHTNESS" val="0"/>
  <p:tag name="KSO_WM_UNIT_SHADOW_SCHEMECOLOR_INDEX" val="16"/>
  <p:tag name="KSO_WM_UNIT_TEXT_FILL_FORE_SCHEMECOLOR_INDEX_BRIGHTNESS" val="0"/>
  <p:tag name="KSO_WM_UNIT_TEXT_FILL_FORE_SCHEMECOLOR_INDEX" val="13"/>
  <p:tag name="KSO_WM_UNIT_TEXT_FILL_TYPE" val="1"/>
</p:tagLst>
</file>

<file path=ppt/tags/tag7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SHADOW_SCHEMECOLOR_INDEX_BRIGHTNESS" val="0"/>
  <p:tag name="KSO_WM_UNIT_SHADOW_SCHEMECOLOR_INDEX" val="16"/>
  <p:tag name="KSO_WM_UNIT_TEXT_FILL_FORE_SCHEMECOLOR_INDEX_BRIGHTNESS" val="0"/>
  <p:tag name="KSO_WM_UNIT_TEXT_FILL_FORE_SCHEMECOLOR_INDEX" val="13"/>
  <p:tag name="KSO_WM_UNIT_TEXT_FILL_TYPE" val="1"/>
</p:tagLst>
</file>

<file path=ppt/tags/tag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8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8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8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8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8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85.xml><?xml version="1.0" encoding="utf-8"?>
<p:tagLst xmlns:p="http://schemas.openxmlformats.org/presentationml/2006/main"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01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01&quot;,&quot;margin&quot;:{&quot;bottom&quot;:0.11927943676710129,&quot;left&quot;:0.7143750190734863,&quot;right&quot;:0.7143750190734863,&quot;top&quot;:0.11927943676710129},&quot;type&quot;:0},{&quot;id&quot;:&quot;2022-09-27T14:12:01&quot;,&quot;margin&quot;:{&quot;bottom&quot;:0.47655513882637024,&quot;left&quot;:0.7143750190734863,&quot;right&quot;:0.7143750190734863,&quot;top&quot;:0.47655513882637024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86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87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  <p:tag name="KSO_WM_UNIT_TEXT_FILL_FORE_SCHEMECOLOR_INDEX_BRIGHTNESS" val="0"/>
  <p:tag name="KSO_WM_UNIT_TEXT_FILL_FORE_SCHEMECOLOR_INDEX" val="15"/>
  <p:tag name="KSO_WM_UNIT_TEXT_FILL_TYPE" val="1"/>
</p:tagLst>
</file>

<file path=ppt/tags/tag88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</p:tagLst>
</file>

<file path=ppt/tags/tag89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</p:tagLst>
</file>

<file path=ppt/tags/tag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90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91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92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93.xml><?xml version="1.0" encoding="utf-8"?>
<p:tagLst xmlns:p="http://schemas.openxmlformats.org/presentationml/2006/main">
  <p:tag name="KSO_WM_SLIDE_ID" val="diagram20220057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7"/>
  <p:tag name="KSO_WM_SLIDE_LAYOUT" val="a_d_i"/>
  <p:tag name="KSO_WM_SLIDE_LAYOUT_CNT" val="1_1_1"/>
  <p:tag name="KSO_WM_SLIDE_LAYOUT_INFO" val="{&quot;id&quot;:&quot;2022-09-27T14:12:01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2-09-27T14:12:01&quot;,&quot;margin&quot;:{&quot;bottom&quot;:0.1590196192264557,&quot;left&quot;:0.9524999856948853,&quot;right&quot;:0.9524999856948853,&quot;top&quot;:0.1590196192264557},&quot;type&quot;:0},{&quot;id&quot;:&quot;2022-09-27T14:12:01&quot;,&quot;margin&quot;:{&quot;bottom&quot;:0.6353284120559692,&quot;left&quot;:0.9524999856948853,&quot;right&quot;:0.9524999856948853,&quot;top&quot;:0.6353284120559692},&quot;type&quot;:0}],&quot;type&quot;:0}"/>
  <p:tag name="KSO_WM_SLIDE_RATIO" val="1.777778"/>
  <p:tag name="KSO_WM_SLIDE_LAYOUTTYPE" val="navigation"/>
  <p:tag name="KSO_WM_SLIDE_TYPE" val="text"/>
  <p:tag name="KSO_WM_SLIDE_SUBTYPE" val="picTxt"/>
  <p:tag name="KSO_WM_SLIDE_SIZE" val="960*516"/>
  <p:tag name="KSO_WM_SLIDE_POSITION" val="0*0"/>
  <p:tag name="KSO_WM_SLIDE_BACKGROUND" val="[&quot;topBottom&quot;]"/>
</p:tagLst>
</file>

<file path=ppt/tags/tag94.xml><?xml version="1.0" encoding="utf-8"?>
<p:tagLst xmlns:p="http://schemas.openxmlformats.org/presentationml/2006/main">
  <p:tag name="KSO_WM_UNIT_ISCONTENTSTITLE" val="0"/>
  <p:tag name="KSO_WM_UNIT_ISNUMDGMTITLE" val="0"/>
  <p:tag name="KSO_WM_UNIT_PRESET_TEXT" val="经典上下导航版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7_1*a*1"/>
  <p:tag name="KSO_WM_TEMPLATE_CATEGORY" val="diagram"/>
  <p:tag name="KSO_WM_TEMPLATE_INDEX" val="2022005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</p:tagLst>
</file>

<file path=ppt/tags/tag95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  <p:tag name="KSO_WM_UNIT_TEXT_FILL_FORE_SCHEMECOLOR_INDEX_BRIGHTNESS" val="0"/>
  <p:tag name="KSO_WM_UNIT_TEXT_FILL_FORE_SCHEMECOLOR_INDEX" val="15"/>
  <p:tag name="KSO_WM_UNIT_TEXT_FILL_TYPE" val="1"/>
</p:tagLst>
</file>

<file path=ppt/tags/tag96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5"/>
  <p:tag name="KSO_WM_UNIT_LINE_FORE_SCHEMECOLOR_INDEX_2_TRANS" val="0"/>
  <p:tag name="KSO_WM_UNIT_LINE_FORE_SCHEMECOLOR_INDEX_3_BRIGHTNESS" val="0"/>
  <p:tag name="KSO_WM_UNIT_LINE_FORE_SCHEMECOLOR_INDEX_3" val="5"/>
  <p:tag name="KSO_WM_UNIT_LINE_FORE_SCHEMECOLOR_INDEX_3_POS" val="1"/>
  <p:tag name="KSO_WM_UNIT_LINE_FORE_SCHEMECOLOR_INDEX_3_TRANS" val="0"/>
  <p:tag name="KSO_WM_UNIT_LINE_GRADIENT_TYPE" val="0"/>
  <p:tag name="KSO_WM_UNIT_LINE_GRADIENT_ANGLE" val="90"/>
  <p:tag name="KSO_WM_UNIT_LINE_GRADIENT_DIRECTION" val="1"/>
  <p:tag name="KSO_WM_UNIT_LINE_FILL_TYPE" val="5"/>
  <p:tag name="KSO_WM_UNIT_TEXT_FILL_FORE_SCHEMECOLOR_INDEX_BRIGHTNESS" val="0"/>
  <p:tag name="KSO_WM_UNIT_TEXT_FILL_FORE_SCHEMECOLOR_INDEX" val="15"/>
  <p:tag name="KSO_WM_UNIT_TEXT_FILL_TYPE" val="1"/>
</p:tagLst>
</file>

<file path=ppt/tags/tag97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98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99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heme/theme1.xml><?xml version="1.0" encoding="utf-8"?>
<a:theme xmlns:a="http://schemas.openxmlformats.org/drawingml/2006/main" name="回顾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4365</Words>
  <Application>WPS 演示</Application>
  <PresentationFormat>宽屏</PresentationFormat>
  <Paragraphs>633</Paragraphs>
  <Slides>38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54" baseType="lpstr">
      <vt:lpstr>Arial</vt:lpstr>
      <vt:lpstr>宋体</vt:lpstr>
      <vt:lpstr>Wingdings</vt:lpstr>
      <vt:lpstr>微软雅黑</vt:lpstr>
      <vt:lpstr>Calibri</vt:lpstr>
      <vt:lpstr>汉仪文黑-75简</vt:lpstr>
      <vt:lpstr>黑体</vt:lpstr>
      <vt:lpstr>汉仪文黑-85简</vt:lpstr>
      <vt:lpstr>汉仪文黑-55简</vt:lpstr>
      <vt:lpstr>Times New Roman</vt:lpstr>
      <vt:lpstr>Calibri Light</vt:lpstr>
      <vt:lpstr>Arial Unicode MS</vt:lpstr>
      <vt:lpstr>Segoe UI</vt:lpstr>
      <vt:lpstr>华文新魏</vt:lpstr>
      <vt:lpstr>Wingdings</vt:lpstr>
      <vt:lpstr>回顾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本科教学信息网—— 教务信息发布                               教学资源查看                              教务系统使用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邢博闻</dc:creator>
  <cp:lastModifiedBy>lwd</cp:lastModifiedBy>
  <cp:revision>1128</cp:revision>
  <cp:lastPrinted>2017-05-22T23:28:00Z</cp:lastPrinted>
  <dcterms:created xsi:type="dcterms:W3CDTF">2017-05-10T08:19:00Z</dcterms:created>
  <dcterms:modified xsi:type="dcterms:W3CDTF">2022-10-06T01:50:44Z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2052-11.1.0.12358</vt:lpwstr>
  </property>
  <property fmtid="{D5CDD505-2E9C-101B-9397-08002B2CF9AE}" pid="3" name="ICV">
    <vt:lpwstr>C5B2FC32290245B4BC14F1AF1EE75F68</vt:lpwstr>
  </property>
</Properties>
</file>