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72" r:id="rId3"/>
    <p:sldId id="273" r:id="rId4"/>
    <p:sldId id="259" r:id="rId5"/>
    <p:sldId id="274" r:id="rId6"/>
    <p:sldId id="275" r:id="rId7"/>
    <p:sldId id="276" r:id="rId8"/>
    <p:sldId id="279" r:id="rId9"/>
    <p:sldId id="277" r:id="rId10"/>
    <p:sldId id="269" r:id="rId11"/>
    <p:sldId id="282" r:id="rId12"/>
    <p:sldId id="270" r:id="rId13"/>
    <p:sldId id="280" r:id="rId14"/>
    <p:sldId id="283" r:id="rId15"/>
    <p:sldId id="281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60156-48B9-4506-9185-8218E36F573B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AE5ED-97BE-4359-A638-2368B781E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F2BD-6DF7-42F5-9565-A6383BD0B487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49E11-0DF9-4778-A3AC-F21EA3BBA3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5453-670E-4CC0-878A-291703126899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E060C-78D2-490B-8B33-A83859361B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F55A-F9AA-4549-878B-2D24F692A24B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8F58-B30C-4A49-85AA-28DC338450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07A6-4453-4764-80BF-77A3723B9DF9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D82D1-E4D2-4522-BDCC-70A41BD4F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4259-A572-4313-8AC0-61A2461F265A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3E2A4-D51F-47D8-9A61-242F8A7DBA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8C84D-895D-4CCD-987B-63318D966366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DDB42-1BA8-4480-A507-1263AE6B26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AFAA-ED74-42DF-9B83-E040C67255BC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71E6B-FA4D-4F01-B07B-E94ED10F05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E2A44-55FE-4EEE-B32F-8FAD00C6DDF2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87477-C911-4A92-A9BA-0C76FB184C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36D5-DAE9-43AB-9C53-375CF8F5062D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7CFB-7EAE-47C6-8A4B-117F0DED2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21976-E4A5-4016-8206-058062941534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D2B6E-2C61-42D0-9E1D-79629684FE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D50AE-D6FC-428E-829B-65206E886B95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ECF57-8FEB-430D-BDD6-692B7C359E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A46C-24C9-4900-861C-F08188C3B32C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B645B-BE23-4431-A3F9-8F9D584132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C261CE-259B-4007-8F2A-A9053DF0E819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DDCC24-C11F-44F5-9CAA-9A9BDC9A7A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01" r:id="rId2"/>
    <p:sldLayoutId id="2147484011" r:id="rId3"/>
    <p:sldLayoutId id="2147484002" r:id="rId4"/>
    <p:sldLayoutId id="2147484012" r:id="rId5"/>
    <p:sldLayoutId id="2147484003" r:id="rId6"/>
    <p:sldLayoutId id="2147484004" r:id="rId7"/>
    <p:sldLayoutId id="2147484013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微软雅黑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zh-CN" altLang="zh-CN" sz="6600" b="1" cap="none" smtClean="0"/>
              <a:t>上海市职业技能培训政府补贴项目</a:t>
            </a:r>
            <a:endParaRPr lang="zh-CN" altLang="en-US" sz="6600" cap="none" smtClean="0"/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5508625" y="4652963"/>
            <a:ext cx="2592388" cy="604837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2014</a:t>
            </a:r>
            <a:r>
              <a:rPr lang="zh-CN" altLang="en-US" smtClean="0">
                <a:solidFill>
                  <a:srgbClr val="404040"/>
                </a:solidFill>
              </a:rPr>
              <a:t>年</a:t>
            </a:r>
            <a:r>
              <a:rPr lang="en-US" altLang="zh-CN" smtClean="0">
                <a:solidFill>
                  <a:srgbClr val="404040"/>
                </a:solidFill>
              </a:rPr>
              <a:t>4</a:t>
            </a:r>
            <a:r>
              <a:rPr lang="zh-CN" altLang="en-US" smtClean="0">
                <a:solidFill>
                  <a:srgbClr val="404040"/>
                </a:solidFill>
              </a:rPr>
              <a:t>月</a:t>
            </a:r>
            <a:r>
              <a:rPr lang="en-US" altLang="zh-CN" smtClean="0">
                <a:solidFill>
                  <a:srgbClr val="404040"/>
                </a:solidFill>
              </a:rPr>
              <a:t>8</a:t>
            </a:r>
            <a:r>
              <a:rPr lang="zh-CN" altLang="en-US" smtClean="0">
                <a:solidFill>
                  <a:srgbClr val="404040"/>
                </a:solidFill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七、报名所需材料</a:t>
            </a:r>
            <a:endParaRPr lang="zh-CN" altLang="en-US" smtClean="0"/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1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身份证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原件</a:t>
            </a:r>
            <a:r>
              <a:rPr lang="zh-CN" altLang="en-US" b="1" smtClean="0">
                <a:latin typeface="黑体" pitchFamily="2" charset="-122"/>
              </a:rPr>
              <a:t>（当场刷卡，当场退还）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2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身份证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复印件正反面</a:t>
            </a:r>
            <a:r>
              <a:rPr lang="en-US" altLang="zh-CN" b="1" smtClean="0">
                <a:latin typeface="黑体" pitchFamily="2" charset="-122"/>
              </a:rPr>
              <a:t>1</a:t>
            </a:r>
            <a:r>
              <a:rPr lang="zh-CN" altLang="zh-CN" b="1" smtClean="0">
                <a:latin typeface="黑体" pitchFamily="2" charset="-122"/>
              </a:rPr>
              <a:t>张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smtClean="0">
                <a:latin typeface="黑体" pitchFamily="2" charset="-122"/>
              </a:rPr>
              <a:t>（</a:t>
            </a:r>
            <a:r>
              <a:rPr lang="en-US" altLang="zh-CN" smtClean="0">
                <a:latin typeface="黑体" pitchFamily="2" charset="-122"/>
              </a:rPr>
              <a:t>3</a:t>
            </a:r>
            <a:r>
              <a:rPr lang="zh-CN" altLang="en-US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有市级以上相关行政主管部门颁发的信息服务类证书的学生，交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证书原件</a:t>
            </a:r>
            <a:r>
              <a:rPr lang="zh-CN" altLang="en-US" b="1" smtClean="0">
                <a:latin typeface="黑体" pitchFamily="2" charset="-122"/>
              </a:rPr>
              <a:t>（上海市学生一般都有）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     </a:t>
            </a:r>
            <a:r>
              <a:rPr lang="zh-CN" altLang="zh-CN" b="1" smtClean="0">
                <a:latin typeface="黑体" pitchFamily="2" charset="-122"/>
              </a:rPr>
              <a:t>无计算机类相关证书的学生交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两寸照片一张（背面写上名字）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4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学籍证明（</a:t>
            </a:r>
            <a:r>
              <a:rPr lang="zh-CN" altLang="en-US" b="1" smtClean="0">
                <a:latin typeface="黑体" pitchFamily="2" charset="-122"/>
              </a:rPr>
              <a:t>当场填写</a:t>
            </a:r>
            <a:r>
              <a:rPr lang="zh-CN" altLang="zh-CN" b="1" smtClean="0">
                <a:latin typeface="黑体" pitchFamily="2" charset="-122"/>
              </a:rPr>
              <a:t>）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5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培训卡申请表（</a:t>
            </a:r>
            <a:r>
              <a:rPr lang="zh-CN" altLang="en-US" b="1" smtClean="0">
                <a:latin typeface="黑体" pitchFamily="2" charset="-122"/>
              </a:rPr>
              <a:t>当场填写</a:t>
            </a:r>
            <a:r>
              <a:rPr lang="zh-CN" altLang="zh-CN" b="1" smtClean="0">
                <a:latin typeface="黑体" pitchFamily="2" charset="-122"/>
              </a:rPr>
              <a:t>）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zh-CN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6</a:t>
            </a:r>
            <a:r>
              <a:rPr lang="zh-CN" altLang="zh-CN" b="1" smtClean="0">
                <a:latin typeface="黑体" pitchFamily="2" charset="-122"/>
              </a:rPr>
              <a:t>）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押金</a:t>
            </a:r>
            <a:r>
              <a:rPr lang="en-US" altLang="zh-CN" b="1" smtClean="0">
                <a:solidFill>
                  <a:schemeClr val="accent2"/>
                </a:solidFill>
                <a:latin typeface="黑体" pitchFamily="2" charset="-122"/>
              </a:rPr>
              <a:t>400</a:t>
            </a:r>
            <a:r>
              <a:rPr lang="zh-CN" altLang="en-US" b="1" smtClean="0">
                <a:solidFill>
                  <a:schemeClr val="accent2"/>
                </a:solidFill>
                <a:latin typeface="黑体" pitchFamily="2" charset="-122"/>
              </a:rPr>
              <a:t>元</a:t>
            </a:r>
            <a:endParaRPr lang="zh-CN" altLang="zh-CN" b="1" smtClean="0">
              <a:solidFill>
                <a:schemeClr val="accent2"/>
              </a:solidFill>
              <a:latin typeface="黑体" pitchFamily="2" charset="-122"/>
            </a:endParaRPr>
          </a:p>
          <a:p>
            <a:pPr marL="0" indent="0" eaLnBrk="1" hangingPunct="1">
              <a:lnSpc>
                <a:spcPct val="90000"/>
              </a:lnSpc>
            </a:pPr>
            <a:endParaRPr lang="zh-CN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zh-CN" altLang="en-US" smtClean="0"/>
              <a:t>信息服务类证书例举：</a:t>
            </a:r>
          </a:p>
        </p:txBody>
      </p:sp>
      <p:pic>
        <p:nvPicPr>
          <p:cNvPr id="25602" name="内容占位符 5" descr="证书5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252913" y="1562100"/>
            <a:ext cx="1760537" cy="2438400"/>
          </a:xfrm>
        </p:spPr>
      </p:pic>
      <p:pic>
        <p:nvPicPr>
          <p:cNvPr id="25603" name="图片 6" descr="证书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4100" y="1547813"/>
            <a:ext cx="1774825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图片 7" descr="证书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535113"/>
            <a:ext cx="1792287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图片 8" descr="证书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0288" y="1571625"/>
            <a:ext cx="2584450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图片 9" descr="证书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0288" y="3463925"/>
            <a:ext cx="2571750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图片 10" descr="证书1副本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4214813"/>
            <a:ext cx="254000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图片 11" descr="证书2副本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52788" y="4214813"/>
            <a:ext cx="258921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八、报名时间、地点</a:t>
            </a:r>
            <a:endParaRPr lang="zh-CN" altLang="en-US" smtClean="0"/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报名时间：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4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月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15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日（周二） 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11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30——16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00</a:t>
            </a: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mtClean="0">
                <a:latin typeface="黑体" pitchFamily="2" charset="-122"/>
              </a:rPr>
              <a:t>                       </a:t>
            </a:r>
            <a:r>
              <a:rPr lang="zh-CN" altLang="en-US" smtClean="0">
                <a:latin typeface="黑体" pitchFamily="2" charset="-122"/>
              </a:rPr>
              <a:t>或</a:t>
            </a:r>
            <a:endParaRPr lang="en-US" altLang="zh-CN" smtClean="0">
              <a:latin typeface="黑体" pitchFamily="2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4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月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22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日（周二） 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11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30——16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00</a:t>
            </a: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报名地点：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600" smtClean="0">
                <a:solidFill>
                  <a:schemeClr val="accent2"/>
                </a:solidFill>
                <a:latin typeface="黑体" pitchFamily="2" charset="-122"/>
              </a:rPr>
              <a:t>经管学院</a:t>
            </a:r>
            <a:r>
              <a:rPr lang="en-US" altLang="zh-CN" sz="3600" smtClean="0">
                <a:solidFill>
                  <a:schemeClr val="accent2"/>
                </a:solidFill>
                <a:latin typeface="黑体" pitchFamily="2" charset="-122"/>
              </a:rPr>
              <a:t>111</a:t>
            </a:r>
            <a:r>
              <a:rPr lang="zh-CN" altLang="en-US" sz="3600" smtClean="0">
                <a:solidFill>
                  <a:schemeClr val="accent2"/>
                </a:solidFill>
                <a:latin typeface="黑体" pitchFamily="2" charset="-122"/>
              </a:rPr>
              <a:t>教室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九、学分计算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z="4000" smtClean="0">
                <a:solidFill>
                  <a:schemeClr val="accent2"/>
                </a:solidFill>
              </a:rPr>
              <a:t>报名成功</a:t>
            </a:r>
            <a:r>
              <a:rPr lang="zh-CN" altLang="en-US" sz="4000" smtClean="0"/>
              <a:t>、</a:t>
            </a:r>
            <a:r>
              <a:rPr lang="zh-CN" altLang="en-US" sz="4000" smtClean="0">
                <a:solidFill>
                  <a:schemeClr val="accent2"/>
                </a:solidFill>
              </a:rPr>
              <a:t>按时参加培训</a:t>
            </a:r>
            <a:r>
              <a:rPr lang="zh-CN" altLang="en-US" sz="4000" smtClean="0"/>
              <a:t>、</a:t>
            </a:r>
            <a:r>
              <a:rPr lang="zh-CN" altLang="en-US" sz="4000" smtClean="0">
                <a:solidFill>
                  <a:schemeClr val="accent2"/>
                </a:solidFill>
              </a:rPr>
              <a:t>并参加</a:t>
            </a:r>
          </a:p>
          <a:p>
            <a:pPr eaLnBrk="1" hangingPunct="1"/>
            <a:endParaRPr lang="zh-CN" altLang="en-US" sz="4000" smtClean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4000" smtClean="0">
                <a:solidFill>
                  <a:schemeClr val="accent2"/>
                </a:solidFill>
              </a:rPr>
              <a:t>鉴定考试</a:t>
            </a:r>
            <a:r>
              <a:rPr lang="zh-CN" altLang="en-US" sz="4000" smtClean="0"/>
              <a:t>的同学，可抵充短学期实</a:t>
            </a:r>
          </a:p>
          <a:p>
            <a:pPr eaLnBrk="1" hangingPunct="1">
              <a:buFont typeface="Arial" charset="0"/>
              <a:buNone/>
            </a:pPr>
            <a:endParaRPr lang="zh-CN" altLang="en-US" sz="4000" smtClean="0"/>
          </a:p>
          <a:p>
            <a:pPr eaLnBrk="1" hangingPunct="1">
              <a:buFont typeface="Arial" charset="0"/>
              <a:buNone/>
            </a:pPr>
            <a:r>
              <a:rPr lang="zh-CN" altLang="en-US" sz="4000" smtClean="0"/>
              <a:t>践学分</a:t>
            </a:r>
            <a:r>
              <a:rPr lang="en-US" altLang="zh-CN" sz="4000" smtClean="0"/>
              <a:t>2</a:t>
            </a:r>
            <a:r>
              <a:rPr lang="zh-CN" altLang="en-US" sz="4000" smtClean="0"/>
              <a:t>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b="1" smtClean="0"/>
              <a:t>十、培训时间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4400" smtClean="0"/>
              <a:t>1</a:t>
            </a:r>
            <a:r>
              <a:rPr lang="zh-CN" altLang="en-US" sz="4400" smtClean="0"/>
              <a:t>、与正常课程时间不冲突</a:t>
            </a:r>
          </a:p>
          <a:p>
            <a:r>
              <a:rPr lang="en-US" altLang="zh-CN" sz="4400" smtClean="0"/>
              <a:t>2</a:t>
            </a:r>
            <a:r>
              <a:rPr lang="zh-CN" altLang="en-US" sz="4400" smtClean="0"/>
              <a:t>、尽量不占用周末时间</a:t>
            </a:r>
          </a:p>
          <a:p>
            <a:r>
              <a:rPr lang="en-US" altLang="zh-CN" sz="4400" smtClean="0"/>
              <a:t>3</a:t>
            </a:r>
            <a:r>
              <a:rPr lang="zh-CN" altLang="en-US" sz="4400" smtClean="0"/>
              <a:t>、采取多选择、密集化培训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b="1" smtClean="0"/>
              <a:t>十一、问题咨询</a:t>
            </a:r>
          </a:p>
        </p:txBody>
      </p:sp>
      <p:graphicFrame>
        <p:nvGraphicFramePr>
          <p:cNvPr id="28694" name="Group 2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43413"/>
        </p:xfrm>
        <a:graphic>
          <a:graphicData uri="http://schemas.openxmlformats.org/drawingml/2006/table">
            <a:tbl>
              <a:tblPr/>
              <a:tblGrid>
                <a:gridCol w="2743200"/>
                <a:gridCol w="2884488"/>
                <a:gridCol w="2601912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/>
                        <a:ea typeface="黑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手机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QQ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任光超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（海洋经管负责老师）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15692161288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690860166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臧虹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/>
                        <a:ea typeface="黑体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（培训机构负责老师）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18019095319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690860166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一、培训目的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6308725"/>
            <a:ext cx="8229600" cy="168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en-US" sz="80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187450" y="2133600"/>
            <a:ext cx="3240088" cy="865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/>
              <a:t>学历证书</a:t>
            </a: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971550" y="3716338"/>
            <a:ext cx="3529013" cy="865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职业技能证书</a:t>
            </a:r>
          </a:p>
        </p:txBody>
      </p:sp>
      <p:sp>
        <p:nvSpPr>
          <p:cNvPr id="16389" name="AutoShape 8"/>
          <p:cNvSpPr>
            <a:spLocks noChangeArrowheads="1"/>
          </p:cNvSpPr>
          <p:nvPr/>
        </p:nvSpPr>
        <p:spPr bwMode="auto">
          <a:xfrm>
            <a:off x="2555875" y="3213100"/>
            <a:ext cx="358775" cy="358775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0" name="AutoShape 9"/>
          <p:cNvSpPr>
            <a:spLocks noChangeArrowheads="1"/>
          </p:cNvSpPr>
          <p:nvPr/>
        </p:nvSpPr>
        <p:spPr bwMode="auto">
          <a:xfrm>
            <a:off x="4716463" y="3789363"/>
            <a:ext cx="576262" cy="865187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10"/>
          <p:cNvSpPr>
            <a:spLocks noChangeArrowheads="1"/>
          </p:cNvSpPr>
          <p:nvPr/>
        </p:nvSpPr>
        <p:spPr bwMode="auto">
          <a:xfrm>
            <a:off x="5508625" y="3068638"/>
            <a:ext cx="3240088" cy="865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技能水平</a:t>
            </a:r>
          </a:p>
        </p:txBody>
      </p:sp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5508625" y="4508500"/>
            <a:ext cx="3240088" cy="865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就业能力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二、证书介绍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457200" y="6381750"/>
            <a:ext cx="8229600" cy="95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en-US" sz="800" smtClean="0"/>
          </a:p>
        </p:txBody>
      </p:sp>
      <p:pic>
        <p:nvPicPr>
          <p:cNvPr id="17411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060575"/>
            <a:ext cx="4032250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989138"/>
            <a:ext cx="38893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4427538" y="2852738"/>
            <a:ext cx="431800" cy="360362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1116013" y="4437063"/>
            <a:ext cx="7127875" cy="1368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400" b="1" u="sng">
                <a:solidFill>
                  <a:schemeClr val="tx2"/>
                </a:solidFill>
              </a:rPr>
              <a:t>国家人力资源和社会保障部</a:t>
            </a:r>
            <a:r>
              <a:rPr lang="zh-CN" altLang="zh-CN" sz="4400" b="1">
                <a:solidFill>
                  <a:schemeClr val="tx2"/>
                </a:solidFill>
              </a:rPr>
              <a:t>颁发、</a:t>
            </a:r>
            <a:endParaRPr lang="zh-CN" altLang="en-US" sz="4400" b="1">
              <a:solidFill>
                <a:schemeClr val="tx2"/>
              </a:solidFill>
            </a:endParaRPr>
          </a:p>
          <a:p>
            <a:pPr algn="ctr"/>
            <a:r>
              <a:rPr lang="zh-CN" altLang="zh-CN" sz="4400" b="1" u="sng">
                <a:solidFill>
                  <a:schemeClr val="tx2"/>
                </a:solidFill>
              </a:rPr>
              <a:t>全国通用</a:t>
            </a:r>
            <a:r>
              <a:rPr lang="zh-CN" altLang="zh-CN" sz="4400" b="1">
                <a:solidFill>
                  <a:schemeClr val="tx2"/>
                </a:solidFill>
              </a:rPr>
              <a:t>的国家职业资格证书</a:t>
            </a:r>
            <a:endParaRPr lang="zh-CN" altLang="en-US" sz="4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三、培训组合</a:t>
            </a:r>
            <a:endParaRPr lang="zh-CN" altLang="en-US" smtClean="0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4876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组合项目一：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zh-CN" b="1" smtClean="0">
                <a:latin typeface="黑体" pitchFamily="2" charset="-122"/>
              </a:rPr>
              <a:t/>
            </a:r>
            <a:br>
              <a:rPr lang="en-US" altLang="zh-CN" b="1" smtClean="0">
                <a:latin typeface="黑体" pitchFamily="2" charset="-122"/>
              </a:rPr>
            </a:b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endParaRPr lang="zh-CN" altLang="en-US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组合项目二：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zh-CN" b="1" smtClean="0"/>
              <a:t>）》</a:t>
            </a: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endParaRPr lang="zh-CN" altLang="en-US" smtClean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50825" y="2060575"/>
            <a:ext cx="388778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3200" b="1"/>
              <a:t>办公应用软件操作员</a:t>
            </a:r>
            <a:endParaRPr lang="zh-CN" altLang="en-US" sz="3200" b="1"/>
          </a:p>
          <a:p>
            <a:pPr algn="ctr"/>
            <a:r>
              <a:rPr lang="zh-CN" altLang="zh-CN" sz="3200" b="1"/>
              <a:t>（中级）</a:t>
            </a:r>
            <a:endParaRPr lang="zh-CN" altLang="en-US" sz="3200" b="1"/>
          </a:p>
        </p:txBody>
      </p:sp>
      <p:sp>
        <p:nvSpPr>
          <p:cNvPr id="18436" name="AutoShape 5"/>
          <p:cNvSpPr>
            <a:spLocks noChangeArrowheads="1"/>
          </p:cNvSpPr>
          <p:nvPr/>
        </p:nvSpPr>
        <p:spPr bwMode="auto">
          <a:xfrm>
            <a:off x="4284663" y="2420938"/>
            <a:ext cx="503237" cy="503237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4932363" y="2060575"/>
            <a:ext cx="3887787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/>
              <a:t>电子商务师</a:t>
            </a:r>
          </a:p>
          <a:p>
            <a:pPr algn="ctr"/>
            <a:r>
              <a:rPr lang="zh-CN" altLang="zh-CN" sz="3200" b="1"/>
              <a:t>（</a:t>
            </a:r>
            <a:r>
              <a:rPr lang="zh-CN" altLang="en-US" sz="3200" b="1"/>
              <a:t>高</a:t>
            </a:r>
            <a:r>
              <a:rPr lang="zh-CN" altLang="zh-CN" sz="3200" b="1"/>
              <a:t>级）</a:t>
            </a:r>
            <a:endParaRPr lang="zh-CN" altLang="en-US" sz="3200" b="1"/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250825" y="4292600"/>
            <a:ext cx="388778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3200" b="1"/>
              <a:t>办公应用软件操作员</a:t>
            </a:r>
            <a:endParaRPr lang="zh-CN" altLang="en-US" sz="3200" b="1"/>
          </a:p>
          <a:p>
            <a:pPr algn="ctr"/>
            <a:r>
              <a:rPr lang="zh-CN" altLang="zh-CN" sz="3200" b="1"/>
              <a:t>（中级）</a:t>
            </a:r>
            <a:endParaRPr lang="zh-CN" altLang="en-US" sz="3200" b="1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4932363" y="4292600"/>
            <a:ext cx="3887787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/>
              <a:t>网页设计制作员</a:t>
            </a:r>
          </a:p>
          <a:p>
            <a:pPr algn="ctr"/>
            <a:r>
              <a:rPr lang="zh-CN" altLang="zh-CN" sz="3200" b="1"/>
              <a:t>（</a:t>
            </a:r>
            <a:r>
              <a:rPr lang="zh-CN" altLang="en-US" sz="3200" b="1"/>
              <a:t>高</a:t>
            </a:r>
            <a:r>
              <a:rPr lang="zh-CN" altLang="zh-CN" sz="3200" b="1"/>
              <a:t>级）</a:t>
            </a:r>
            <a:endParaRPr lang="zh-CN" altLang="en-US" sz="3200" b="1"/>
          </a:p>
        </p:txBody>
      </p:sp>
      <p:sp>
        <p:nvSpPr>
          <p:cNvPr id="18440" name="AutoShape 9"/>
          <p:cNvSpPr>
            <a:spLocks noChangeArrowheads="1"/>
          </p:cNvSpPr>
          <p:nvPr/>
        </p:nvSpPr>
        <p:spPr bwMode="auto">
          <a:xfrm>
            <a:off x="4284663" y="4581525"/>
            <a:ext cx="503237" cy="503238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四、培训内容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zh-CN" sz="1800" b="1" smtClean="0"/>
              <a:t>1</a:t>
            </a:r>
            <a:r>
              <a:rPr lang="zh-CN" altLang="zh-CN" sz="1800" b="1" smtClean="0"/>
              <a:t>．</a:t>
            </a:r>
            <a:r>
              <a:rPr lang="zh-CN" altLang="zh-CN" sz="1800" b="1" smtClean="0">
                <a:latin typeface="黑体" pitchFamily="2" charset="-122"/>
              </a:rPr>
              <a:t>办公应用软件操作员（中级）</a:t>
            </a:r>
            <a:endParaRPr lang="zh-CN" altLang="en-US" sz="1800" b="1" smtClean="0">
              <a:latin typeface="黑体" pitchFamily="2" charset="-122"/>
            </a:endParaRPr>
          </a:p>
        </p:txBody>
      </p:sp>
      <p:graphicFrame>
        <p:nvGraphicFramePr>
          <p:cNvPr id="37915" name="Group 27"/>
          <p:cNvGraphicFramePr>
            <a:graphicFrameLocks noGrp="1"/>
          </p:cNvGraphicFramePr>
          <p:nvPr>
            <p:ph sz="half" idx="2"/>
          </p:nvPr>
        </p:nvGraphicFramePr>
        <p:xfrm>
          <a:off x="900113" y="2133600"/>
          <a:ext cx="7200900" cy="4070350"/>
        </p:xfrm>
        <a:graphic>
          <a:graphicData uri="http://schemas.openxmlformats.org/drawingml/2006/table">
            <a:tbl>
              <a:tblPr/>
              <a:tblGrid>
                <a:gridCol w="2806700"/>
                <a:gridCol w="4394200"/>
              </a:tblGrid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项目名称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主要课程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2313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办公应用软件操作员（中级）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 Windows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基本操作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3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Word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文字处理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23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Excel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电子表格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07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防治病毒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95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主要学习软件：微软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OFFICE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系列软件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四、培训内容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zh-CN" sz="1800" b="1" smtClean="0">
                <a:latin typeface="黑体" pitchFamily="2" charset="-122"/>
              </a:rPr>
              <a:t>2</a:t>
            </a:r>
            <a:r>
              <a:rPr lang="zh-CN" altLang="zh-CN" sz="1800" b="1" smtClean="0">
                <a:latin typeface="黑体" pitchFamily="2" charset="-122"/>
              </a:rPr>
              <a:t>．电子商务师（高级）</a:t>
            </a:r>
            <a:endParaRPr lang="zh-CN" altLang="en-US" sz="1800" b="1" smtClean="0">
              <a:latin typeface="黑体" pitchFamily="2" charset="-122"/>
            </a:endParaRPr>
          </a:p>
        </p:txBody>
      </p:sp>
      <p:graphicFrame>
        <p:nvGraphicFramePr>
          <p:cNvPr id="39963" name="Group 27"/>
          <p:cNvGraphicFramePr>
            <a:graphicFrameLocks noGrp="1"/>
          </p:cNvGraphicFramePr>
          <p:nvPr>
            <p:ph sz="half" idx="2"/>
          </p:nvPr>
        </p:nvGraphicFramePr>
        <p:xfrm>
          <a:off x="611188" y="2133600"/>
          <a:ext cx="7786687" cy="4203700"/>
        </p:xfrm>
        <a:graphic>
          <a:graphicData uri="http://schemas.openxmlformats.org/drawingml/2006/table">
            <a:tbl>
              <a:tblPr/>
              <a:tblGrid>
                <a:gridCol w="2549525"/>
                <a:gridCol w="5237162"/>
              </a:tblGrid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项目名称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主要课程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927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电子商务师（高级）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商品学知识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45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电子商务相关法律法规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网络营销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网店搭建与管理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网上交易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65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主要学习平台：电子商务实训平台系统软件（使用上海商派提供的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ShopEX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系统）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四、培训内容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zh-CN" altLang="en-US" sz="1600" b="1" smtClean="0">
                <a:latin typeface="黑体" pitchFamily="2" charset="-122"/>
              </a:rPr>
              <a:t>3</a:t>
            </a:r>
            <a:r>
              <a:rPr lang="en-US" altLang="zh-CN" sz="1600" b="1" smtClean="0">
                <a:latin typeface="黑体" pitchFamily="2" charset="-122"/>
              </a:rPr>
              <a:t>.</a:t>
            </a:r>
            <a:r>
              <a:rPr lang="zh-CN" altLang="zh-CN" sz="1600" b="1" smtClean="0">
                <a:latin typeface="黑体" pitchFamily="2" charset="-122"/>
              </a:rPr>
              <a:t>网页设计制作员（高级）</a:t>
            </a:r>
            <a:endParaRPr lang="zh-CN" altLang="en-US" sz="1600" b="1" smtClean="0">
              <a:latin typeface="黑体" pitchFamily="2" charset="-122"/>
            </a:endParaRPr>
          </a:p>
        </p:txBody>
      </p:sp>
      <p:graphicFrame>
        <p:nvGraphicFramePr>
          <p:cNvPr id="42021" name="Group 37"/>
          <p:cNvGraphicFramePr>
            <a:graphicFrameLocks noGrp="1"/>
          </p:cNvGraphicFramePr>
          <p:nvPr>
            <p:ph sz="half" idx="2"/>
          </p:nvPr>
        </p:nvGraphicFramePr>
        <p:xfrm>
          <a:off x="395288" y="2133600"/>
          <a:ext cx="8569325" cy="4572000"/>
        </p:xfrm>
        <a:graphic>
          <a:graphicData uri="http://schemas.openxmlformats.org/drawingml/2006/table">
            <a:tbl>
              <a:tblPr/>
              <a:tblGrid>
                <a:gridCol w="3127375"/>
                <a:gridCol w="5441950"/>
              </a:tblGrid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项目名称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主要课程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6388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网页设计制作员（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高级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设计制作网站总体方案及网页效果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设计制作页面效果图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制作网站主标识（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logo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制作网站导航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Flash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动画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制作网页动态效果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03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主要学习软件：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Adobe Fireworks CS3.0, Adobe Flash CS3.0, Adobe Dreamweaver CS3.0, Adobe PhotoShop CS3.0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sz="3600" b="1" smtClean="0"/>
              <a:t>五、历年培训情况（海洋经管</a:t>
            </a:r>
            <a:r>
              <a:rPr lang="en-US" altLang="zh-CN" sz="3600" b="1" smtClean="0"/>
              <a:t>2010</a:t>
            </a:r>
            <a:r>
              <a:rPr lang="zh-CN" altLang="en-US" sz="3600" b="1" smtClean="0"/>
              <a:t>级）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table">
            <a:tbl>
              <a:tblPr/>
              <a:tblGrid>
                <a:gridCol w="931863"/>
                <a:gridCol w="2501900"/>
                <a:gridCol w="788987"/>
                <a:gridCol w="1144588"/>
                <a:gridCol w="1077912"/>
                <a:gridCol w="1042988"/>
                <a:gridCol w="741362"/>
              </a:tblGrid>
              <a:tr h="14176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年份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职业资格名称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等级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鉴定人数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合格人数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合格率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优秀率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747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2013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办公应用软件操作员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中级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99.5%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91%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414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电子商务师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高级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186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173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94%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16%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429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网页设计制作员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高级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7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70%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29%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六、培训费用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57200" y="6237288"/>
            <a:ext cx="8229600" cy="2397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en-US" sz="1200" smtClean="0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11188" y="1700213"/>
            <a:ext cx="3600450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000" b="1"/>
              <a:t>办公应用软件操作员（中级）</a:t>
            </a:r>
            <a:endParaRPr lang="zh-CN" altLang="en-US" sz="2000" b="1"/>
          </a:p>
          <a:p>
            <a:pPr algn="ctr"/>
            <a:r>
              <a:rPr lang="en-US" altLang="zh-CN" sz="2000" b="1">
                <a:solidFill>
                  <a:schemeClr val="tx2"/>
                </a:solidFill>
              </a:rPr>
              <a:t>1050</a:t>
            </a:r>
            <a:r>
              <a:rPr lang="zh-CN" altLang="en-US" sz="2000" b="1">
                <a:solidFill>
                  <a:schemeClr val="tx2"/>
                </a:solidFill>
              </a:rPr>
              <a:t>元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11188" y="3068638"/>
            <a:ext cx="3600450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 b="1"/>
              <a:t>电子商务师</a:t>
            </a:r>
            <a:r>
              <a:rPr lang="zh-CN" altLang="zh-CN" sz="2000" b="1"/>
              <a:t>（</a:t>
            </a:r>
            <a:r>
              <a:rPr lang="zh-CN" altLang="en-US" sz="2000" b="1"/>
              <a:t>高</a:t>
            </a:r>
            <a:r>
              <a:rPr lang="zh-CN" altLang="zh-CN" sz="2000" b="1"/>
              <a:t>级）</a:t>
            </a:r>
            <a:endParaRPr lang="zh-CN" altLang="en-US" sz="2000" b="1"/>
          </a:p>
          <a:p>
            <a:pPr algn="ctr"/>
            <a:r>
              <a:rPr lang="en-US" altLang="zh-CN" sz="2000" b="1">
                <a:solidFill>
                  <a:schemeClr val="tx2"/>
                </a:solidFill>
              </a:rPr>
              <a:t>3560</a:t>
            </a:r>
            <a:r>
              <a:rPr lang="zh-CN" altLang="en-US" sz="2000" b="1">
                <a:solidFill>
                  <a:schemeClr val="tx2"/>
                </a:solidFill>
              </a:rPr>
              <a:t>元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611188" y="4581525"/>
            <a:ext cx="3600450" cy="1008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 b="1"/>
              <a:t>网页设计制作员</a:t>
            </a:r>
            <a:r>
              <a:rPr lang="zh-CN" altLang="zh-CN" sz="2000" b="1"/>
              <a:t>（</a:t>
            </a:r>
            <a:r>
              <a:rPr lang="zh-CN" altLang="en-US" sz="2000" b="1"/>
              <a:t>高</a:t>
            </a:r>
            <a:r>
              <a:rPr lang="zh-CN" altLang="zh-CN" sz="2000" b="1"/>
              <a:t>级）</a:t>
            </a:r>
            <a:endParaRPr lang="zh-CN" altLang="en-US" sz="2000" b="1"/>
          </a:p>
          <a:p>
            <a:pPr algn="ctr"/>
            <a:r>
              <a:rPr lang="en-US" altLang="zh-CN" sz="2000" b="1">
                <a:solidFill>
                  <a:schemeClr val="tx2"/>
                </a:solidFill>
              </a:rPr>
              <a:t>3480</a:t>
            </a:r>
            <a:r>
              <a:rPr lang="zh-CN" altLang="en-US" sz="2000" b="1">
                <a:solidFill>
                  <a:schemeClr val="tx2"/>
                </a:solidFill>
              </a:rPr>
              <a:t>元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11188" y="1700213"/>
            <a:ext cx="3673475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accent2"/>
                </a:solidFill>
              </a:rPr>
              <a:t>政府补贴形式</a:t>
            </a:r>
          </a:p>
          <a:p>
            <a:pPr algn="ctr"/>
            <a:r>
              <a:rPr lang="zh-CN" altLang="en-US" sz="4400" b="1">
                <a:solidFill>
                  <a:schemeClr val="accent2"/>
                </a:solidFill>
              </a:rPr>
              <a:t>免费培训</a:t>
            </a:r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4427538" y="3141663"/>
            <a:ext cx="720725" cy="7921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5364163" y="1628775"/>
            <a:ext cx="3095625" cy="4392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/>
              <a:t>报名时统一收取</a:t>
            </a:r>
          </a:p>
          <a:p>
            <a:pPr algn="ctr"/>
            <a:r>
              <a:rPr lang="zh-CN" altLang="en-US" sz="3200"/>
              <a:t>押金</a:t>
            </a:r>
            <a:r>
              <a:rPr lang="en-US" altLang="zh-CN" sz="3200" b="1">
                <a:solidFill>
                  <a:schemeClr val="accent2"/>
                </a:solidFill>
              </a:rPr>
              <a:t>400</a:t>
            </a:r>
            <a:r>
              <a:rPr lang="zh-CN" altLang="en-US" sz="3200" b="1">
                <a:solidFill>
                  <a:schemeClr val="accent2"/>
                </a:solidFill>
              </a:rPr>
              <a:t>元</a:t>
            </a:r>
            <a:r>
              <a:rPr lang="en-US" altLang="zh-CN" sz="3200" b="1">
                <a:solidFill>
                  <a:schemeClr val="accent2"/>
                </a:solidFill>
              </a:rPr>
              <a:t>/</a:t>
            </a:r>
            <a:r>
              <a:rPr lang="zh-CN" altLang="en-US" sz="3200" b="1">
                <a:solidFill>
                  <a:schemeClr val="accent2"/>
                </a:solidFill>
              </a:rPr>
              <a:t>人</a:t>
            </a:r>
          </a:p>
          <a:p>
            <a:pPr algn="ctr"/>
            <a:endParaRPr lang="zh-CN" altLang="en-US" sz="3200"/>
          </a:p>
          <a:p>
            <a:pPr algn="ctr"/>
            <a:r>
              <a:rPr lang="zh-CN" altLang="en-US" sz="3200" b="1">
                <a:solidFill>
                  <a:schemeClr val="accent2"/>
                </a:solidFill>
              </a:rPr>
              <a:t>参加鉴定考试</a:t>
            </a:r>
          </a:p>
          <a:p>
            <a:pPr algn="ctr"/>
            <a:r>
              <a:rPr lang="en-US" altLang="zh-CN" sz="3200" b="1">
                <a:solidFill>
                  <a:schemeClr val="accent2"/>
                </a:solidFill>
              </a:rPr>
              <a:t>(</a:t>
            </a:r>
            <a:r>
              <a:rPr lang="zh-CN" altLang="en-US" sz="3200" b="1">
                <a:solidFill>
                  <a:schemeClr val="accent2"/>
                </a:solidFill>
              </a:rPr>
              <a:t>中级</a:t>
            </a:r>
            <a:r>
              <a:rPr lang="en-US" altLang="zh-CN" sz="3200" b="1">
                <a:solidFill>
                  <a:schemeClr val="accent2"/>
                </a:solidFill>
              </a:rPr>
              <a:t>+</a:t>
            </a:r>
            <a:r>
              <a:rPr lang="zh-CN" altLang="en-US" sz="3200" b="1">
                <a:solidFill>
                  <a:schemeClr val="accent2"/>
                </a:solidFill>
              </a:rPr>
              <a:t>高级）</a:t>
            </a:r>
          </a:p>
          <a:p>
            <a:pPr algn="ctr"/>
            <a:endParaRPr lang="zh-CN" altLang="en-US" sz="3200"/>
          </a:p>
          <a:p>
            <a:pPr algn="ctr"/>
            <a:r>
              <a:rPr lang="zh-CN" altLang="en-US" sz="3200"/>
              <a:t>鉴定结束后</a:t>
            </a:r>
          </a:p>
          <a:p>
            <a:pPr algn="ctr"/>
            <a:r>
              <a:rPr lang="zh-CN" altLang="en-US" sz="3200"/>
              <a:t>统一</a:t>
            </a:r>
            <a:r>
              <a:rPr lang="zh-CN" altLang="en-US" sz="3200" b="1">
                <a:solidFill>
                  <a:schemeClr val="accent2"/>
                </a:solidFill>
              </a:rPr>
              <a:t>返还押金</a:t>
            </a:r>
          </a:p>
          <a:p>
            <a:pPr algn="ctr"/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7" grpId="0" animBg="1"/>
      <p:bldP spid="44038" grpId="0" animBg="1"/>
      <p:bldP spid="44039" grpId="0" animBg="1"/>
      <p:bldP spid="44040" grpId="0" animBg="1"/>
      <p:bldP spid="4404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透明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208</TotalTime>
  <Words>832</Words>
  <Application>Microsoft Office PowerPoint</Application>
  <PresentationFormat>全屏显示(4:3)</PresentationFormat>
  <Paragraphs>140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5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Franklin Gothic Medium</vt:lpstr>
      <vt:lpstr>微软雅黑</vt:lpstr>
      <vt:lpstr>Franklin Gothic Book</vt:lpstr>
      <vt:lpstr>黑体</vt:lpstr>
      <vt:lpstr>Calibri</vt:lpstr>
      <vt:lpstr>透明</vt:lpstr>
      <vt:lpstr>透明</vt:lpstr>
      <vt:lpstr>透明</vt:lpstr>
      <vt:lpstr>透明</vt:lpstr>
      <vt:lpstr>透明</vt:lpstr>
      <vt:lpstr>上海市职业技能培训政府补贴项目</vt:lpstr>
      <vt:lpstr>一、培训目的</vt:lpstr>
      <vt:lpstr>二、证书介绍</vt:lpstr>
      <vt:lpstr>三、培训组合</vt:lpstr>
      <vt:lpstr>四、培训内容</vt:lpstr>
      <vt:lpstr>四、培训内容</vt:lpstr>
      <vt:lpstr>四、培训内容</vt:lpstr>
      <vt:lpstr>五、历年培训情况（海洋经管2010级）</vt:lpstr>
      <vt:lpstr>六、培训费用</vt:lpstr>
      <vt:lpstr>七、报名所需材料</vt:lpstr>
      <vt:lpstr>信息服务类证书例举：</vt:lpstr>
      <vt:lpstr>八、报名时间、地点</vt:lpstr>
      <vt:lpstr>九、学分计算</vt:lpstr>
      <vt:lpstr>十、培训时间</vt:lpstr>
      <vt:lpstr>十一、问题咨询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china</cp:lastModifiedBy>
  <cp:revision>24</cp:revision>
  <dcterms:created xsi:type="dcterms:W3CDTF">2014-04-03T02:28:30Z</dcterms:created>
  <dcterms:modified xsi:type="dcterms:W3CDTF">2014-04-08T00:31:13Z</dcterms:modified>
</cp:coreProperties>
</file>